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4.jpg" ContentType="image/jpeg"/>
  <Override PartName="/ppt/media/image10.jpg" ContentType="image/jpeg"/>
  <Override PartName="/ppt/media/image11.jpg" ContentType="image/jpeg"/>
  <Override PartName="/ppt/media/image18.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5" r:id="rId3"/>
    <p:sldId id="266" r:id="rId4"/>
    <p:sldId id="297" r:id="rId5"/>
    <p:sldId id="296" r:id="rId6"/>
    <p:sldId id="298" r:id="rId7"/>
    <p:sldId id="299" r:id="rId8"/>
    <p:sldId id="283" r:id="rId9"/>
    <p:sldId id="300" r:id="rId10"/>
    <p:sldId id="301" r:id="rId11"/>
    <p:sldId id="302" r:id="rId12"/>
    <p:sldId id="308" r:id="rId13"/>
    <p:sldId id="303" r:id="rId14"/>
    <p:sldId id="307" r:id="rId15"/>
    <p:sldId id="304" r:id="rId16"/>
    <p:sldId id="305" r:id="rId17"/>
    <p:sldId id="306" r:id="rId18"/>
    <p:sldId id="309" r:id="rId19"/>
    <p:sldId id="310" r:id="rId20"/>
    <p:sldId id="31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likhanlou Salmani" initials="VS" lastIdx="0" clrIdx="0">
    <p:extLst>
      <p:ext uri="{19B8F6BF-5375-455C-9EA6-DF929625EA0E}">
        <p15:presenceInfo xmlns:p15="http://schemas.microsoft.com/office/powerpoint/2012/main" userId="Valikhanlou Salman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52" autoAdjust="0"/>
    <p:restoredTop sz="94660"/>
  </p:normalViewPr>
  <p:slideViewPr>
    <p:cSldViewPr>
      <p:cViewPr varScale="1">
        <p:scale>
          <a:sx n="111" d="100"/>
          <a:sy n="111" d="100"/>
        </p:scale>
        <p:origin x="19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0904F-4E3D-477D-8525-759F15679C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B31B7B-4FC8-4807-9589-9002BB8C23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931F70-F42F-4736-BAC1-F73DD5B6850F}"/>
              </a:ext>
            </a:extLst>
          </p:cNvPr>
          <p:cNvSpPr>
            <a:spLocks noGrp="1"/>
          </p:cNvSpPr>
          <p:nvPr>
            <p:ph type="dt" sz="half" idx="10"/>
          </p:nvPr>
        </p:nvSpPr>
        <p:spPr/>
        <p:txBody>
          <a:bodyPr/>
          <a:lstStyle/>
          <a:p>
            <a:fld id="{8CB31DB7-27E8-4720-8160-085349F491CC}" type="datetimeFigureOut">
              <a:rPr lang="en-US" smtClean="0"/>
              <a:t>11/5/2022</a:t>
            </a:fld>
            <a:endParaRPr lang="en-US" dirty="0"/>
          </a:p>
        </p:txBody>
      </p:sp>
      <p:sp>
        <p:nvSpPr>
          <p:cNvPr id="5" name="Footer Placeholder 4">
            <a:extLst>
              <a:ext uri="{FF2B5EF4-FFF2-40B4-BE49-F238E27FC236}">
                <a16:creationId xmlns:a16="http://schemas.microsoft.com/office/drawing/2014/main" id="{23043AEF-7579-4D0D-88CD-0EBDF833CE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A7595C2-94BB-478F-B6FF-6D0E001CECFA}"/>
              </a:ext>
            </a:extLst>
          </p:cNvPr>
          <p:cNvSpPr>
            <a:spLocks noGrp="1"/>
          </p:cNvSpPr>
          <p:nvPr>
            <p:ph type="sldNum" sz="quarter" idx="12"/>
          </p:nvPr>
        </p:nvSpPr>
        <p:spPr/>
        <p:txBody>
          <a:bodyPr/>
          <a:lstStyle/>
          <a:p>
            <a:fld id="{8CFD2949-8360-4321-A95C-79AF84FA972C}" type="slidenum">
              <a:rPr lang="en-US" smtClean="0"/>
              <a:t>‹#›</a:t>
            </a:fld>
            <a:endParaRPr lang="en-US" dirty="0"/>
          </a:p>
        </p:txBody>
      </p:sp>
    </p:spTree>
    <p:extLst>
      <p:ext uri="{BB962C8B-B14F-4D97-AF65-F5344CB8AC3E}">
        <p14:creationId xmlns:p14="http://schemas.microsoft.com/office/powerpoint/2010/main" val="226003842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FC75A-2FAC-4113-A052-5DB24860D5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DEFF36-AEB1-4D2A-B941-510ADF40BD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F2271-A2B8-4B29-9DAD-35EFF22B660E}"/>
              </a:ext>
            </a:extLst>
          </p:cNvPr>
          <p:cNvSpPr>
            <a:spLocks noGrp="1"/>
          </p:cNvSpPr>
          <p:nvPr>
            <p:ph type="dt" sz="half" idx="10"/>
          </p:nvPr>
        </p:nvSpPr>
        <p:spPr/>
        <p:txBody>
          <a:bodyPr/>
          <a:lstStyle/>
          <a:p>
            <a:fld id="{8CB31DB7-27E8-4720-8160-085349F491CC}" type="datetimeFigureOut">
              <a:rPr lang="en-US" smtClean="0"/>
              <a:t>11/5/2022</a:t>
            </a:fld>
            <a:endParaRPr lang="en-US" dirty="0"/>
          </a:p>
        </p:txBody>
      </p:sp>
      <p:sp>
        <p:nvSpPr>
          <p:cNvPr id="5" name="Footer Placeholder 4">
            <a:extLst>
              <a:ext uri="{FF2B5EF4-FFF2-40B4-BE49-F238E27FC236}">
                <a16:creationId xmlns:a16="http://schemas.microsoft.com/office/drawing/2014/main" id="{AE05B8A4-7957-49C8-8A1C-142423EF83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8A28D7-B1A2-4EA8-86B9-B7D59B97EF73}"/>
              </a:ext>
            </a:extLst>
          </p:cNvPr>
          <p:cNvSpPr>
            <a:spLocks noGrp="1"/>
          </p:cNvSpPr>
          <p:nvPr>
            <p:ph type="sldNum" sz="quarter" idx="12"/>
          </p:nvPr>
        </p:nvSpPr>
        <p:spPr/>
        <p:txBody>
          <a:bodyPr/>
          <a:lstStyle/>
          <a:p>
            <a:fld id="{8CFD2949-8360-4321-A95C-79AF84FA972C}" type="slidenum">
              <a:rPr lang="en-US" smtClean="0"/>
              <a:t>‹#›</a:t>
            </a:fld>
            <a:endParaRPr lang="en-US" dirty="0"/>
          </a:p>
        </p:txBody>
      </p:sp>
    </p:spTree>
    <p:extLst>
      <p:ext uri="{BB962C8B-B14F-4D97-AF65-F5344CB8AC3E}">
        <p14:creationId xmlns:p14="http://schemas.microsoft.com/office/powerpoint/2010/main" val="87419252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11C6F7-BCD1-487F-B9CD-3F09D7A3B0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96FA05-DA49-4560-BA17-4E2FA306B9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30EED3-7DAB-4FBB-91FB-694BA81DC046}"/>
              </a:ext>
            </a:extLst>
          </p:cNvPr>
          <p:cNvSpPr>
            <a:spLocks noGrp="1"/>
          </p:cNvSpPr>
          <p:nvPr>
            <p:ph type="dt" sz="half" idx="10"/>
          </p:nvPr>
        </p:nvSpPr>
        <p:spPr/>
        <p:txBody>
          <a:bodyPr/>
          <a:lstStyle/>
          <a:p>
            <a:fld id="{8CB31DB7-27E8-4720-8160-085349F491CC}" type="datetimeFigureOut">
              <a:rPr lang="en-US" smtClean="0"/>
              <a:t>11/5/2022</a:t>
            </a:fld>
            <a:endParaRPr lang="en-US" dirty="0"/>
          </a:p>
        </p:txBody>
      </p:sp>
      <p:sp>
        <p:nvSpPr>
          <p:cNvPr id="5" name="Footer Placeholder 4">
            <a:extLst>
              <a:ext uri="{FF2B5EF4-FFF2-40B4-BE49-F238E27FC236}">
                <a16:creationId xmlns:a16="http://schemas.microsoft.com/office/drawing/2014/main" id="{CCB1340F-FAD4-4FAA-923F-4731EA2A06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1F78E80-192D-4A7D-8AF8-089228DE8705}"/>
              </a:ext>
            </a:extLst>
          </p:cNvPr>
          <p:cNvSpPr>
            <a:spLocks noGrp="1"/>
          </p:cNvSpPr>
          <p:nvPr>
            <p:ph type="sldNum" sz="quarter" idx="12"/>
          </p:nvPr>
        </p:nvSpPr>
        <p:spPr/>
        <p:txBody>
          <a:bodyPr/>
          <a:lstStyle/>
          <a:p>
            <a:fld id="{8CFD2949-8360-4321-A95C-79AF84FA972C}" type="slidenum">
              <a:rPr lang="en-US" smtClean="0"/>
              <a:t>‹#›</a:t>
            </a:fld>
            <a:endParaRPr lang="en-US" dirty="0"/>
          </a:p>
        </p:txBody>
      </p:sp>
    </p:spTree>
    <p:extLst>
      <p:ext uri="{BB962C8B-B14F-4D97-AF65-F5344CB8AC3E}">
        <p14:creationId xmlns:p14="http://schemas.microsoft.com/office/powerpoint/2010/main" val="158016133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38979-3379-422E-B688-01E69C9A55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E12A89-A0FF-413C-898E-E710BB0656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F9EC9-2449-4AF1-A925-239CE9FE39E1}"/>
              </a:ext>
            </a:extLst>
          </p:cNvPr>
          <p:cNvSpPr>
            <a:spLocks noGrp="1"/>
          </p:cNvSpPr>
          <p:nvPr>
            <p:ph type="dt" sz="half" idx="10"/>
          </p:nvPr>
        </p:nvSpPr>
        <p:spPr/>
        <p:txBody>
          <a:bodyPr/>
          <a:lstStyle/>
          <a:p>
            <a:fld id="{8CB31DB7-27E8-4720-8160-085349F491CC}" type="datetimeFigureOut">
              <a:rPr lang="en-US" smtClean="0"/>
              <a:t>11/5/2022</a:t>
            </a:fld>
            <a:endParaRPr lang="en-US" dirty="0"/>
          </a:p>
        </p:txBody>
      </p:sp>
      <p:sp>
        <p:nvSpPr>
          <p:cNvPr id="5" name="Footer Placeholder 4">
            <a:extLst>
              <a:ext uri="{FF2B5EF4-FFF2-40B4-BE49-F238E27FC236}">
                <a16:creationId xmlns:a16="http://schemas.microsoft.com/office/drawing/2014/main" id="{DD996097-6969-4DB1-8EF5-765A249C3BA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30B2B0-25F0-44E6-970F-03ABAFD8F778}"/>
              </a:ext>
            </a:extLst>
          </p:cNvPr>
          <p:cNvSpPr>
            <a:spLocks noGrp="1"/>
          </p:cNvSpPr>
          <p:nvPr>
            <p:ph type="sldNum" sz="quarter" idx="12"/>
          </p:nvPr>
        </p:nvSpPr>
        <p:spPr/>
        <p:txBody>
          <a:bodyPr/>
          <a:lstStyle/>
          <a:p>
            <a:fld id="{8CFD2949-8360-4321-A95C-79AF84FA972C}" type="slidenum">
              <a:rPr lang="en-US" smtClean="0"/>
              <a:t>‹#›</a:t>
            </a:fld>
            <a:endParaRPr lang="en-US" dirty="0"/>
          </a:p>
        </p:txBody>
      </p:sp>
    </p:spTree>
    <p:extLst>
      <p:ext uri="{BB962C8B-B14F-4D97-AF65-F5344CB8AC3E}">
        <p14:creationId xmlns:p14="http://schemas.microsoft.com/office/powerpoint/2010/main" val="90600434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19374-BE99-41EE-BD9B-DAFDFF25D6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96F031-9130-4ADA-811A-048AA0FDE7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37AD80-05AB-4B41-ABD2-FC44A722316B}"/>
              </a:ext>
            </a:extLst>
          </p:cNvPr>
          <p:cNvSpPr>
            <a:spLocks noGrp="1"/>
          </p:cNvSpPr>
          <p:nvPr>
            <p:ph type="dt" sz="half" idx="10"/>
          </p:nvPr>
        </p:nvSpPr>
        <p:spPr/>
        <p:txBody>
          <a:bodyPr/>
          <a:lstStyle/>
          <a:p>
            <a:fld id="{8CB31DB7-27E8-4720-8160-085349F491CC}" type="datetimeFigureOut">
              <a:rPr lang="en-US" smtClean="0"/>
              <a:t>11/5/2022</a:t>
            </a:fld>
            <a:endParaRPr lang="en-US" dirty="0"/>
          </a:p>
        </p:txBody>
      </p:sp>
      <p:sp>
        <p:nvSpPr>
          <p:cNvPr id="5" name="Footer Placeholder 4">
            <a:extLst>
              <a:ext uri="{FF2B5EF4-FFF2-40B4-BE49-F238E27FC236}">
                <a16:creationId xmlns:a16="http://schemas.microsoft.com/office/drawing/2014/main" id="{17EC57F4-F12C-4DD1-A1D9-19D4735BBB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58AD88-C2D9-404D-A72F-B739B6997B7A}"/>
              </a:ext>
            </a:extLst>
          </p:cNvPr>
          <p:cNvSpPr>
            <a:spLocks noGrp="1"/>
          </p:cNvSpPr>
          <p:nvPr>
            <p:ph type="sldNum" sz="quarter" idx="12"/>
          </p:nvPr>
        </p:nvSpPr>
        <p:spPr/>
        <p:txBody>
          <a:bodyPr/>
          <a:lstStyle/>
          <a:p>
            <a:fld id="{8CFD2949-8360-4321-A95C-79AF84FA972C}" type="slidenum">
              <a:rPr lang="en-US" smtClean="0"/>
              <a:t>‹#›</a:t>
            </a:fld>
            <a:endParaRPr lang="en-US" dirty="0"/>
          </a:p>
        </p:txBody>
      </p:sp>
    </p:spTree>
    <p:extLst>
      <p:ext uri="{BB962C8B-B14F-4D97-AF65-F5344CB8AC3E}">
        <p14:creationId xmlns:p14="http://schemas.microsoft.com/office/powerpoint/2010/main" val="14386414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9D07-C894-4988-9D6F-4BA68D8F33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AA1A60-816D-4F67-9135-6EE78326F1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3A0499-9CEA-4C9B-A684-201DE0C9B2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F70C0C-3A68-4CDD-BD68-60B6CA5DA83A}"/>
              </a:ext>
            </a:extLst>
          </p:cNvPr>
          <p:cNvSpPr>
            <a:spLocks noGrp="1"/>
          </p:cNvSpPr>
          <p:nvPr>
            <p:ph type="dt" sz="half" idx="10"/>
          </p:nvPr>
        </p:nvSpPr>
        <p:spPr/>
        <p:txBody>
          <a:bodyPr/>
          <a:lstStyle/>
          <a:p>
            <a:fld id="{8CB31DB7-27E8-4720-8160-085349F491CC}" type="datetimeFigureOut">
              <a:rPr lang="en-US" smtClean="0"/>
              <a:t>11/5/2022</a:t>
            </a:fld>
            <a:endParaRPr lang="en-US" dirty="0"/>
          </a:p>
        </p:txBody>
      </p:sp>
      <p:sp>
        <p:nvSpPr>
          <p:cNvPr id="6" name="Footer Placeholder 5">
            <a:extLst>
              <a:ext uri="{FF2B5EF4-FFF2-40B4-BE49-F238E27FC236}">
                <a16:creationId xmlns:a16="http://schemas.microsoft.com/office/drawing/2014/main" id="{845BC81F-DFCB-4814-BC82-42C009E4AA7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15D177B-2B8C-49BF-9412-D77212D8BBBB}"/>
              </a:ext>
            </a:extLst>
          </p:cNvPr>
          <p:cNvSpPr>
            <a:spLocks noGrp="1"/>
          </p:cNvSpPr>
          <p:nvPr>
            <p:ph type="sldNum" sz="quarter" idx="12"/>
          </p:nvPr>
        </p:nvSpPr>
        <p:spPr/>
        <p:txBody>
          <a:bodyPr/>
          <a:lstStyle/>
          <a:p>
            <a:fld id="{8CFD2949-8360-4321-A95C-79AF84FA972C}" type="slidenum">
              <a:rPr lang="en-US" smtClean="0"/>
              <a:t>‹#›</a:t>
            </a:fld>
            <a:endParaRPr lang="en-US" dirty="0"/>
          </a:p>
        </p:txBody>
      </p:sp>
    </p:spTree>
    <p:extLst>
      <p:ext uri="{BB962C8B-B14F-4D97-AF65-F5344CB8AC3E}">
        <p14:creationId xmlns:p14="http://schemas.microsoft.com/office/powerpoint/2010/main" val="315070768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609C2-5E98-47E2-9805-C39A0939A4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5C5529-57A4-485B-9CF6-C23ED18C2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B851A0-1C84-4366-A712-41240DDED1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91EF25-F827-4708-9D6C-5C0608B0F6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7F9751-6E85-4D8F-93C0-BE84EDC1DA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FE4669-BD8E-4E91-8BC1-B56222A9B306}"/>
              </a:ext>
            </a:extLst>
          </p:cNvPr>
          <p:cNvSpPr>
            <a:spLocks noGrp="1"/>
          </p:cNvSpPr>
          <p:nvPr>
            <p:ph type="dt" sz="half" idx="10"/>
          </p:nvPr>
        </p:nvSpPr>
        <p:spPr/>
        <p:txBody>
          <a:bodyPr/>
          <a:lstStyle/>
          <a:p>
            <a:fld id="{8CB31DB7-27E8-4720-8160-085349F491CC}" type="datetimeFigureOut">
              <a:rPr lang="en-US" smtClean="0"/>
              <a:t>11/5/2022</a:t>
            </a:fld>
            <a:endParaRPr lang="en-US" dirty="0"/>
          </a:p>
        </p:txBody>
      </p:sp>
      <p:sp>
        <p:nvSpPr>
          <p:cNvPr id="8" name="Footer Placeholder 7">
            <a:extLst>
              <a:ext uri="{FF2B5EF4-FFF2-40B4-BE49-F238E27FC236}">
                <a16:creationId xmlns:a16="http://schemas.microsoft.com/office/drawing/2014/main" id="{5F5495DB-AF50-4259-889E-CC65526A2E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E3A3C25-9187-4588-9A82-9491A739BC21}"/>
              </a:ext>
            </a:extLst>
          </p:cNvPr>
          <p:cNvSpPr>
            <a:spLocks noGrp="1"/>
          </p:cNvSpPr>
          <p:nvPr>
            <p:ph type="sldNum" sz="quarter" idx="12"/>
          </p:nvPr>
        </p:nvSpPr>
        <p:spPr/>
        <p:txBody>
          <a:bodyPr/>
          <a:lstStyle/>
          <a:p>
            <a:fld id="{8CFD2949-8360-4321-A95C-79AF84FA972C}" type="slidenum">
              <a:rPr lang="en-US" smtClean="0"/>
              <a:t>‹#›</a:t>
            </a:fld>
            <a:endParaRPr lang="en-US" dirty="0"/>
          </a:p>
        </p:txBody>
      </p:sp>
    </p:spTree>
    <p:extLst>
      <p:ext uri="{BB962C8B-B14F-4D97-AF65-F5344CB8AC3E}">
        <p14:creationId xmlns:p14="http://schemas.microsoft.com/office/powerpoint/2010/main" val="398330919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9D1C-8043-43CC-87A5-021006F840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596DAE-327C-45EE-95C0-39191FF60AE1}"/>
              </a:ext>
            </a:extLst>
          </p:cNvPr>
          <p:cNvSpPr>
            <a:spLocks noGrp="1"/>
          </p:cNvSpPr>
          <p:nvPr>
            <p:ph type="dt" sz="half" idx="10"/>
          </p:nvPr>
        </p:nvSpPr>
        <p:spPr/>
        <p:txBody>
          <a:bodyPr/>
          <a:lstStyle/>
          <a:p>
            <a:fld id="{8CB31DB7-27E8-4720-8160-085349F491CC}" type="datetimeFigureOut">
              <a:rPr lang="en-US" smtClean="0"/>
              <a:t>11/5/2022</a:t>
            </a:fld>
            <a:endParaRPr lang="en-US" dirty="0"/>
          </a:p>
        </p:txBody>
      </p:sp>
      <p:sp>
        <p:nvSpPr>
          <p:cNvPr id="4" name="Footer Placeholder 3">
            <a:extLst>
              <a:ext uri="{FF2B5EF4-FFF2-40B4-BE49-F238E27FC236}">
                <a16:creationId xmlns:a16="http://schemas.microsoft.com/office/drawing/2014/main" id="{60ABB9CA-C304-4A87-A208-5691972F484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63765F5-E51E-4C26-9282-14611B64F59D}"/>
              </a:ext>
            </a:extLst>
          </p:cNvPr>
          <p:cNvSpPr>
            <a:spLocks noGrp="1"/>
          </p:cNvSpPr>
          <p:nvPr>
            <p:ph type="sldNum" sz="quarter" idx="12"/>
          </p:nvPr>
        </p:nvSpPr>
        <p:spPr/>
        <p:txBody>
          <a:bodyPr/>
          <a:lstStyle/>
          <a:p>
            <a:fld id="{8CFD2949-8360-4321-A95C-79AF84FA972C}" type="slidenum">
              <a:rPr lang="en-US" smtClean="0"/>
              <a:t>‹#›</a:t>
            </a:fld>
            <a:endParaRPr lang="en-US" dirty="0"/>
          </a:p>
        </p:txBody>
      </p:sp>
    </p:spTree>
    <p:extLst>
      <p:ext uri="{BB962C8B-B14F-4D97-AF65-F5344CB8AC3E}">
        <p14:creationId xmlns:p14="http://schemas.microsoft.com/office/powerpoint/2010/main" val="406732015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49688-7170-4E5B-A4FB-3502BD297CBA}"/>
              </a:ext>
            </a:extLst>
          </p:cNvPr>
          <p:cNvSpPr>
            <a:spLocks noGrp="1"/>
          </p:cNvSpPr>
          <p:nvPr>
            <p:ph type="dt" sz="half" idx="10"/>
          </p:nvPr>
        </p:nvSpPr>
        <p:spPr/>
        <p:txBody>
          <a:bodyPr/>
          <a:lstStyle/>
          <a:p>
            <a:fld id="{8CB31DB7-27E8-4720-8160-085349F491CC}" type="datetimeFigureOut">
              <a:rPr lang="en-US" smtClean="0"/>
              <a:t>11/5/2022</a:t>
            </a:fld>
            <a:endParaRPr lang="en-US" dirty="0"/>
          </a:p>
        </p:txBody>
      </p:sp>
      <p:sp>
        <p:nvSpPr>
          <p:cNvPr id="3" name="Footer Placeholder 2">
            <a:extLst>
              <a:ext uri="{FF2B5EF4-FFF2-40B4-BE49-F238E27FC236}">
                <a16:creationId xmlns:a16="http://schemas.microsoft.com/office/drawing/2014/main" id="{1EBBFD35-6AA8-4DBA-B025-4F4ADD10080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D68A87A-7C69-4B48-A38F-7EF2331C2D49}"/>
              </a:ext>
            </a:extLst>
          </p:cNvPr>
          <p:cNvSpPr>
            <a:spLocks noGrp="1"/>
          </p:cNvSpPr>
          <p:nvPr>
            <p:ph type="sldNum" sz="quarter" idx="12"/>
          </p:nvPr>
        </p:nvSpPr>
        <p:spPr/>
        <p:txBody>
          <a:bodyPr/>
          <a:lstStyle/>
          <a:p>
            <a:fld id="{8CFD2949-8360-4321-A95C-79AF84FA972C}" type="slidenum">
              <a:rPr lang="en-US" smtClean="0"/>
              <a:t>‹#›</a:t>
            </a:fld>
            <a:endParaRPr lang="en-US" dirty="0"/>
          </a:p>
        </p:txBody>
      </p:sp>
    </p:spTree>
    <p:extLst>
      <p:ext uri="{BB962C8B-B14F-4D97-AF65-F5344CB8AC3E}">
        <p14:creationId xmlns:p14="http://schemas.microsoft.com/office/powerpoint/2010/main" val="3445310384"/>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6AB07-DC3E-4143-B227-FE457975EE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01F425-ACF4-4129-86C2-2B4E03DCB1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E350A6-1108-46E8-9511-D2CDA2BFF5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DCFF14-C7A4-4BC9-9152-3F51AAB779F6}"/>
              </a:ext>
            </a:extLst>
          </p:cNvPr>
          <p:cNvSpPr>
            <a:spLocks noGrp="1"/>
          </p:cNvSpPr>
          <p:nvPr>
            <p:ph type="dt" sz="half" idx="10"/>
          </p:nvPr>
        </p:nvSpPr>
        <p:spPr/>
        <p:txBody>
          <a:bodyPr/>
          <a:lstStyle/>
          <a:p>
            <a:fld id="{8CB31DB7-27E8-4720-8160-085349F491CC}" type="datetimeFigureOut">
              <a:rPr lang="en-US" smtClean="0"/>
              <a:t>11/5/2022</a:t>
            </a:fld>
            <a:endParaRPr lang="en-US" dirty="0"/>
          </a:p>
        </p:txBody>
      </p:sp>
      <p:sp>
        <p:nvSpPr>
          <p:cNvPr id="6" name="Footer Placeholder 5">
            <a:extLst>
              <a:ext uri="{FF2B5EF4-FFF2-40B4-BE49-F238E27FC236}">
                <a16:creationId xmlns:a16="http://schemas.microsoft.com/office/drawing/2014/main" id="{0E222BEE-A995-4D02-B5EA-3E86D33DC43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5D193B1-3B1D-40C4-8E39-BFF407F1357E}"/>
              </a:ext>
            </a:extLst>
          </p:cNvPr>
          <p:cNvSpPr>
            <a:spLocks noGrp="1"/>
          </p:cNvSpPr>
          <p:nvPr>
            <p:ph type="sldNum" sz="quarter" idx="12"/>
          </p:nvPr>
        </p:nvSpPr>
        <p:spPr/>
        <p:txBody>
          <a:bodyPr/>
          <a:lstStyle/>
          <a:p>
            <a:fld id="{8CFD2949-8360-4321-A95C-79AF84FA972C}" type="slidenum">
              <a:rPr lang="en-US" smtClean="0"/>
              <a:t>‹#›</a:t>
            </a:fld>
            <a:endParaRPr lang="en-US" dirty="0"/>
          </a:p>
        </p:txBody>
      </p:sp>
    </p:spTree>
    <p:extLst>
      <p:ext uri="{BB962C8B-B14F-4D97-AF65-F5344CB8AC3E}">
        <p14:creationId xmlns:p14="http://schemas.microsoft.com/office/powerpoint/2010/main" val="4248608728"/>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55B8-E712-4FF6-9205-1BC29D350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3EB52B-CF5D-446E-85B5-41457A515D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191934E9-110B-4046-8EDE-9C15D4656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F3F0D-1692-48DF-BA81-B8BEA85BF4A0}"/>
              </a:ext>
            </a:extLst>
          </p:cNvPr>
          <p:cNvSpPr>
            <a:spLocks noGrp="1"/>
          </p:cNvSpPr>
          <p:nvPr>
            <p:ph type="dt" sz="half" idx="10"/>
          </p:nvPr>
        </p:nvSpPr>
        <p:spPr/>
        <p:txBody>
          <a:bodyPr/>
          <a:lstStyle/>
          <a:p>
            <a:fld id="{8CB31DB7-27E8-4720-8160-085349F491CC}" type="datetimeFigureOut">
              <a:rPr lang="en-US" smtClean="0"/>
              <a:t>11/5/2022</a:t>
            </a:fld>
            <a:endParaRPr lang="en-US" dirty="0"/>
          </a:p>
        </p:txBody>
      </p:sp>
      <p:sp>
        <p:nvSpPr>
          <p:cNvPr id="6" name="Footer Placeholder 5">
            <a:extLst>
              <a:ext uri="{FF2B5EF4-FFF2-40B4-BE49-F238E27FC236}">
                <a16:creationId xmlns:a16="http://schemas.microsoft.com/office/drawing/2014/main" id="{B8889467-6248-4B8A-9F7B-DC4FBAE845F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9CD1A1-DD8F-473C-9758-B911A2001593}"/>
              </a:ext>
            </a:extLst>
          </p:cNvPr>
          <p:cNvSpPr>
            <a:spLocks noGrp="1"/>
          </p:cNvSpPr>
          <p:nvPr>
            <p:ph type="sldNum" sz="quarter" idx="12"/>
          </p:nvPr>
        </p:nvSpPr>
        <p:spPr/>
        <p:txBody>
          <a:bodyPr/>
          <a:lstStyle/>
          <a:p>
            <a:fld id="{8CFD2949-8360-4321-A95C-79AF84FA972C}" type="slidenum">
              <a:rPr lang="en-US" smtClean="0"/>
              <a:t>‹#›</a:t>
            </a:fld>
            <a:endParaRPr lang="en-US" dirty="0"/>
          </a:p>
        </p:txBody>
      </p:sp>
    </p:spTree>
    <p:extLst>
      <p:ext uri="{BB962C8B-B14F-4D97-AF65-F5344CB8AC3E}">
        <p14:creationId xmlns:p14="http://schemas.microsoft.com/office/powerpoint/2010/main" val="2638201805"/>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AB60B0-D7B4-4196-A5BF-1F816F0ED9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978DA9-3AEE-4385-8E6B-3EB9587ACF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553D2-2133-4BCF-8BA2-C9CE2A8A82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B31DB7-27E8-4720-8160-085349F491CC}" type="datetimeFigureOut">
              <a:rPr lang="en-US" smtClean="0"/>
              <a:t>11/5/2022</a:t>
            </a:fld>
            <a:endParaRPr lang="en-US" dirty="0"/>
          </a:p>
        </p:txBody>
      </p:sp>
      <p:sp>
        <p:nvSpPr>
          <p:cNvPr id="5" name="Footer Placeholder 4">
            <a:extLst>
              <a:ext uri="{FF2B5EF4-FFF2-40B4-BE49-F238E27FC236}">
                <a16:creationId xmlns:a16="http://schemas.microsoft.com/office/drawing/2014/main" id="{639F43F2-9B98-4384-8C42-A021EA0C17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BD5431E-5FD2-4A97-9545-76255ED558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FD2949-8360-4321-A95C-79AF84FA972C}" type="slidenum">
              <a:rPr lang="en-US" smtClean="0"/>
              <a:t>‹#›</a:t>
            </a:fld>
            <a:endParaRPr lang="en-US" dirty="0"/>
          </a:p>
        </p:txBody>
      </p:sp>
    </p:spTree>
    <p:extLst>
      <p:ext uri="{BB962C8B-B14F-4D97-AF65-F5344CB8AC3E}">
        <p14:creationId xmlns:p14="http://schemas.microsoft.com/office/powerpoint/2010/main" val="2423499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1B2033-E202-41F0-A204-483BB3C68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35"/>
            <a:ext cx="12192000" cy="6872068"/>
          </a:xfrm>
          <a:prstGeom prst="rect">
            <a:avLst/>
          </a:prstGeom>
        </p:spPr>
      </p:pic>
      <p:sp>
        <p:nvSpPr>
          <p:cNvPr id="18" name="Rectangle 17">
            <a:extLst>
              <a:ext uri="{FF2B5EF4-FFF2-40B4-BE49-F238E27FC236}">
                <a16:creationId xmlns:a16="http://schemas.microsoft.com/office/drawing/2014/main" id="{EE19C574-C1C3-4831-A90B-E365ACEC98B6}"/>
              </a:ext>
            </a:extLst>
          </p:cNvPr>
          <p:cNvSpPr/>
          <p:nvPr/>
        </p:nvSpPr>
        <p:spPr>
          <a:xfrm>
            <a:off x="0" y="0"/>
            <a:ext cx="1943381" cy="6865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AC4A0A22-8063-4FFF-83FC-A6B556F5D631}"/>
              </a:ext>
            </a:extLst>
          </p:cNvPr>
          <p:cNvSpPr/>
          <p:nvPr/>
        </p:nvSpPr>
        <p:spPr>
          <a:xfrm>
            <a:off x="-14068" y="-7034"/>
            <a:ext cx="8229600" cy="6870714"/>
          </a:xfrm>
          <a:custGeom>
            <a:avLst/>
            <a:gdLst>
              <a:gd name="connsiteX0" fmla="*/ 0 w 8229600"/>
              <a:gd name="connsiteY0" fmla="*/ 6865034 h 7033846"/>
              <a:gd name="connsiteX1" fmla="*/ 0 w 8229600"/>
              <a:gd name="connsiteY1" fmla="*/ 7033846 h 7033846"/>
              <a:gd name="connsiteX2" fmla="*/ 14068 w 8229600"/>
              <a:gd name="connsiteY2" fmla="*/ 14068 h 7033846"/>
              <a:gd name="connsiteX3" fmla="*/ 8229600 w 8229600"/>
              <a:gd name="connsiteY3" fmla="*/ 0 h 7033846"/>
              <a:gd name="connsiteX4" fmla="*/ 1406770 w 8229600"/>
              <a:gd name="connsiteY4" fmla="*/ 6893170 h 7033846"/>
              <a:gd name="connsiteX5" fmla="*/ 0 w 8229600"/>
              <a:gd name="connsiteY5" fmla="*/ 6865034 h 7033846"/>
              <a:gd name="connsiteX0" fmla="*/ 0 w 8229600"/>
              <a:gd name="connsiteY0" fmla="*/ 6865034 h 7033846"/>
              <a:gd name="connsiteX1" fmla="*/ 0 w 8229600"/>
              <a:gd name="connsiteY1" fmla="*/ 7033846 h 7033846"/>
              <a:gd name="connsiteX2" fmla="*/ 14068 w 8229600"/>
              <a:gd name="connsiteY2" fmla="*/ 14068 h 7033846"/>
              <a:gd name="connsiteX3" fmla="*/ 8229600 w 8229600"/>
              <a:gd name="connsiteY3" fmla="*/ 0 h 7033846"/>
              <a:gd name="connsiteX4" fmla="*/ 1415159 w 8229600"/>
              <a:gd name="connsiteY4" fmla="*/ 6876354 h 7033846"/>
              <a:gd name="connsiteX5" fmla="*/ 0 w 8229600"/>
              <a:gd name="connsiteY5" fmla="*/ 6865034 h 7033846"/>
              <a:gd name="connsiteX0" fmla="*/ 0 w 8229600"/>
              <a:gd name="connsiteY0" fmla="*/ 6865034 h 7039665"/>
              <a:gd name="connsiteX1" fmla="*/ 0 w 8229600"/>
              <a:gd name="connsiteY1" fmla="*/ 7033846 h 7039665"/>
              <a:gd name="connsiteX2" fmla="*/ 14068 w 8229600"/>
              <a:gd name="connsiteY2" fmla="*/ 14068 h 7039665"/>
              <a:gd name="connsiteX3" fmla="*/ 8229600 w 8229600"/>
              <a:gd name="connsiteY3" fmla="*/ 0 h 7039665"/>
              <a:gd name="connsiteX4" fmla="*/ 1339659 w 8229600"/>
              <a:gd name="connsiteY4" fmla="*/ 7039665 h 7039665"/>
              <a:gd name="connsiteX5" fmla="*/ 0 w 8229600"/>
              <a:gd name="connsiteY5" fmla="*/ 6865034 h 7039665"/>
              <a:gd name="connsiteX0" fmla="*/ 50334 w 8229600"/>
              <a:gd name="connsiteY0" fmla="*/ 7011153 h 7039665"/>
              <a:gd name="connsiteX1" fmla="*/ 0 w 8229600"/>
              <a:gd name="connsiteY1" fmla="*/ 7033846 h 7039665"/>
              <a:gd name="connsiteX2" fmla="*/ 14068 w 8229600"/>
              <a:gd name="connsiteY2" fmla="*/ 14068 h 7039665"/>
              <a:gd name="connsiteX3" fmla="*/ 8229600 w 8229600"/>
              <a:gd name="connsiteY3" fmla="*/ 0 h 7039665"/>
              <a:gd name="connsiteX4" fmla="*/ 1339659 w 8229600"/>
              <a:gd name="connsiteY4" fmla="*/ 7039665 h 7039665"/>
              <a:gd name="connsiteX5" fmla="*/ 50334 w 8229600"/>
              <a:gd name="connsiteY5" fmla="*/ 7011153 h 703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9600" h="7039665">
                <a:moveTo>
                  <a:pt x="50334" y="7011153"/>
                </a:moveTo>
                <a:lnTo>
                  <a:pt x="0" y="7033846"/>
                </a:lnTo>
                <a:cubicBezTo>
                  <a:pt x="4689" y="4693920"/>
                  <a:pt x="9379" y="2353994"/>
                  <a:pt x="14068" y="14068"/>
                </a:cubicBezTo>
                <a:lnTo>
                  <a:pt x="8229600" y="0"/>
                </a:lnTo>
                <a:lnTo>
                  <a:pt x="1339659" y="7039665"/>
                </a:lnTo>
                <a:lnTo>
                  <a:pt x="50334" y="7011153"/>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Shape 3">
            <a:extLst>
              <a:ext uri="{FF2B5EF4-FFF2-40B4-BE49-F238E27FC236}">
                <a16:creationId xmlns:a16="http://schemas.microsoft.com/office/drawing/2014/main" id="{226ADE59-4EC0-4A62-92F3-FABD1423EB84}"/>
              </a:ext>
            </a:extLst>
          </p:cNvPr>
          <p:cNvSpPr/>
          <p:nvPr/>
        </p:nvSpPr>
        <p:spPr>
          <a:xfrm>
            <a:off x="1295400" y="0"/>
            <a:ext cx="10896600" cy="6858000"/>
          </a:xfrm>
          <a:custGeom>
            <a:avLst/>
            <a:gdLst>
              <a:gd name="connsiteX0" fmla="*/ 0 w 10775852"/>
              <a:gd name="connsiteY0" fmla="*/ 6879102 h 6879102"/>
              <a:gd name="connsiteX1" fmla="*/ 6780628 w 10775852"/>
              <a:gd name="connsiteY1" fmla="*/ 14068 h 6879102"/>
              <a:gd name="connsiteX2" fmla="*/ 10775852 w 10775852"/>
              <a:gd name="connsiteY2" fmla="*/ 0 h 6879102"/>
              <a:gd name="connsiteX3" fmla="*/ 10761785 w 10775852"/>
              <a:gd name="connsiteY3" fmla="*/ 3151163 h 6879102"/>
              <a:gd name="connsiteX4" fmla="*/ 3573194 w 10775852"/>
              <a:gd name="connsiteY4" fmla="*/ 6879102 h 6879102"/>
              <a:gd name="connsiteX5" fmla="*/ 0 w 10775852"/>
              <a:gd name="connsiteY5" fmla="*/ 6879102 h 6879102"/>
              <a:gd name="connsiteX0" fmla="*/ 0 w 10775852"/>
              <a:gd name="connsiteY0" fmla="*/ 6879102 h 6879102"/>
              <a:gd name="connsiteX1" fmla="*/ 6780628 w 10775852"/>
              <a:gd name="connsiteY1" fmla="*/ 22483 h 6879102"/>
              <a:gd name="connsiteX2" fmla="*/ 10775852 w 10775852"/>
              <a:gd name="connsiteY2" fmla="*/ 0 h 6879102"/>
              <a:gd name="connsiteX3" fmla="*/ 10761785 w 10775852"/>
              <a:gd name="connsiteY3" fmla="*/ 3151163 h 6879102"/>
              <a:gd name="connsiteX4" fmla="*/ 3573194 w 10775852"/>
              <a:gd name="connsiteY4" fmla="*/ 6879102 h 6879102"/>
              <a:gd name="connsiteX5" fmla="*/ 0 w 10775852"/>
              <a:gd name="connsiteY5" fmla="*/ 6879102 h 6879102"/>
              <a:gd name="connsiteX0" fmla="*/ 0 w 10775852"/>
              <a:gd name="connsiteY0" fmla="*/ 6879102 h 6879102"/>
              <a:gd name="connsiteX1" fmla="*/ 6813812 w 10775852"/>
              <a:gd name="connsiteY1" fmla="*/ 5653 h 6879102"/>
              <a:gd name="connsiteX2" fmla="*/ 10775852 w 10775852"/>
              <a:gd name="connsiteY2" fmla="*/ 0 h 6879102"/>
              <a:gd name="connsiteX3" fmla="*/ 10761785 w 10775852"/>
              <a:gd name="connsiteY3" fmla="*/ 3151163 h 6879102"/>
              <a:gd name="connsiteX4" fmla="*/ 3573194 w 10775852"/>
              <a:gd name="connsiteY4" fmla="*/ 6879102 h 6879102"/>
              <a:gd name="connsiteX5" fmla="*/ 0 w 10775852"/>
              <a:gd name="connsiteY5" fmla="*/ 6879102 h 687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75852" h="6879102">
                <a:moveTo>
                  <a:pt x="0" y="6879102"/>
                </a:moveTo>
                <a:lnTo>
                  <a:pt x="6813812" y="5653"/>
                </a:lnTo>
                <a:lnTo>
                  <a:pt x="10775852" y="0"/>
                </a:lnTo>
                <a:lnTo>
                  <a:pt x="10761785" y="3151163"/>
                </a:lnTo>
                <a:lnTo>
                  <a:pt x="3573194" y="6879102"/>
                </a:lnTo>
                <a:lnTo>
                  <a:pt x="0" y="6879102"/>
                </a:lnTo>
                <a:close/>
              </a:path>
            </a:pathLst>
          </a:custGeom>
          <a:solidFill>
            <a:srgbClr val="0070C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97E7FEB7-2941-4F03-842D-78A9B9B510F5}"/>
              </a:ext>
            </a:extLst>
          </p:cNvPr>
          <p:cNvSpPr/>
          <p:nvPr/>
        </p:nvSpPr>
        <p:spPr>
          <a:xfrm>
            <a:off x="4879654" y="3123028"/>
            <a:ext cx="7317035" cy="3720615"/>
          </a:xfrm>
          <a:custGeom>
            <a:avLst/>
            <a:gdLst>
              <a:gd name="connsiteX0" fmla="*/ 7202658 w 7202658"/>
              <a:gd name="connsiteY0" fmla="*/ 0 h 3742006"/>
              <a:gd name="connsiteX1" fmla="*/ 7202658 w 7202658"/>
              <a:gd name="connsiteY1" fmla="*/ 3727938 h 3742006"/>
              <a:gd name="connsiteX2" fmla="*/ 14067 w 7202658"/>
              <a:gd name="connsiteY2" fmla="*/ 3742006 h 3742006"/>
              <a:gd name="connsiteX3" fmla="*/ 0 w 7202658"/>
              <a:gd name="connsiteY3" fmla="*/ 3742006 h 3742006"/>
              <a:gd name="connsiteX4" fmla="*/ 7202658 w 7202658"/>
              <a:gd name="connsiteY4" fmla="*/ 0 h 374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2658" h="3742006">
                <a:moveTo>
                  <a:pt x="7202658" y="0"/>
                </a:moveTo>
                <a:lnTo>
                  <a:pt x="7202658" y="3727938"/>
                </a:lnTo>
                <a:lnTo>
                  <a:pt x="14067" y="3742006"/>
                </a:lnTo>
                <a:lnTo>
                  <a:pt x="0" y="3742006"/>
                </a:lnTo>
                <a:lnTo>
                  <a:pt x="7202658" y="0"/>
                </a:ln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Triangle 11">
            <a:extLst>
              <a:ext uri="{FF2B5EF4-FFF2-40B4-BE49-F238E27FC236}">
                <a16:creationId xmlns:a16="http://schemas.microsoft.com/office/drawing/2014/main" id="{6666096C-CC42-45C1-A78C-F88B600ADCB6}"/>
              </a:ext>
            </a:extLst>
          </p:cNvPr>
          <p:cNvSpPr/>
          <p:nvPr/>
        </p:nvSpPr>
        <p:spPr>
          <a:xfrm>
            <a:off x="-14068" y="4315909"/>
            <a:ext cx="10148668" cy="2549124"/>
          </a:xfrm>
          <a:prstGeom prst="rtTriangle">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5E81317-345C-4C64-9CD8-816F957ABE6A}"/>
              </a:ext>
            </a:extLst>
          </p:cNvPr>
          <p:cNvSpPr txBox="1"/>
          <p:nvPr/>
        </p:nvSpPr>
        <p:spPr>
          <a:xfrm>
            <a:off x="291548" y="5463270"/>
            <a:ext cx="4784035" cy="923330"/>
          </a:xfrm>
          <a:prstGeom prst="rect">
            <a:avLst/>
          </a:prstGeom>
          <a:noFill/>
        </p:spPr>
        <p:txBody>
          <a:bodyPr wrap="square" rtlCol="0">
            <a:spAutoFit/>
          </a:bodyPr>
          <a:lstStyle/>
          <a:p>
            <a:r>
              <a:rPr lang="en-US" b="1" dirty="0" smtClean="0">
                <a:solidFill>
                  <a:schemeClr val="bg1"/>
                </a:solidFill>
                <a:ea typeface="Roboto Black" panose="02000000000000000000" pitchFamily="2" charset="0"/>
              </a:rPr>
              <a:t>Artificial Intelligence</a:t>
            </a:r>
            <a:endParaRPr lang="en-US" b="1" dirty="0">
              <a:solidFill>
                <a:schemeClr val="bg1"/>
              </a:solidFill>
              <a:ea typeface="Roboto Black" panose="02000000000000000000" pitchFamily="2" charset="0"/>
            </a:endParaRPr>
          </a:p>
          <a:p>
            <a:r>
              <a:rPr lang="en-US" b="1" dirty="0">
                <a:solidFill>
                  <a:schemeClr val="bg1"/>
                </a:solidFill>
                <a:ea typeface="Roboto Black" panose="02000000000000000000" pitchFamily="2" charset="0"/>
              </a:rPr>
              <a:t>IT Group 682.19E</a:t>
            </a:r>
          </a:p>
          <a:p>
            <a:r>
              <a:rPr lang="en-US" b="1" dirty="0">
                <a:solidFill>
                  <a:schemeClr val="bg1"/>
                </a:solidFill>
                <a:ea typeface="Roboto Black" panose="02000000000000000000" pitchFamily="2" charset="0"/>
              </a:rPr>
              <a:t>By Sahand Salmani Valikhanlou</a:t>
            </a:r>
          </a:p>
        </p:txBody>
      </p:sp>
      <p:sp>
        <p:nvSpPr>
          <p:cNvPr id="8" name="TextBox 7">
            <a:extLst>
              <a:ext uri="{FF2B5EF4-FFF2-40B4-BE49-F238E27FC236}">
                <a16:creationId xmlns:a16="http://schemas.microsoft.com/office/drawing/2014/main" id="{9BBCCB31-12D0-4FB0-BBE6-F9C165537EDA}"/>
              </a:ext>
            </a:extLst>
          </p:cNvPr>
          <p:cNvSpPr txBox="1"/>
          <p:nvPr/>
        </p:nvSpPr>
        <p:spPr>
          <a:xfrm>
            <a:off x="371060" y="1172844"/>
            <a:ext cx="3275325" cy="1446550"/>
          </a:xfrm>
          <a:prstGeom prst="rect">
            <a:avLst/>
          </a:prstGeom>
          <a:noFill/>
        </p:spPr>
        <p:txBody>
          <a:bodyPr wrap="square" rtlCol="0">
            <a:spAutoFit/>
          </a:bodyPr>
          <a:lstStyle/>
          <a:p>
            <a:pPr algn="ctr"/>
            <a:r>
              <a:rPr lang="en-US" sz="4400" b="1" dirty="0" smtClean="0">
                <a:solidFill>
                  <a:schemeClr val="bg1"/>
                </a:solidFill>
                <a:ea typeface="Roboto Black" panose="02000000000000000000" pitchFamily="2" charset="0"/>
              </a:rPr>
              <a:t>AI and ML for dummies</a:t>
            </a:r>
            <a:endParaRPr lang="en-US" sz="4400" b="1" dirty="0">
              <a:solidFill>
                <a:schemeClr val="bg1"/>
              </a:solidFill>
              <a:ea typeface="Roboto Black" panose="02000000000000000000" pitchFamily="2" charset="0"/>
            </a:endParaRPr>
          </a:p>
        </p:txBody>
      </p:sp>
      <p:cxnSp>
        <p:nvCxnSpPr>
          <p:cNvPr id="13" name="Straight Connector 12">
            <a:extLst>
              <a:ext uri="{FF2B5EF4-FFF2-40B4-BE49-F238E27FC236}">
                <a16:creationId xmlns:a16="http://schemas.microsoft.com/office/drawing/2014/main" id="{EC835B49-4DB4-4086-820C-C1746A81DCD0}"/>
              </a:ext>
            </a:extLst>
          </p:cNvPr>
          <p:cNvCxnSpPr>
            <a:cxnSpLocks/>
          </p:cNvCxnSpPr>
          <p:nvPr/>
        </p:nvCxnSpPr>
        <p:spPr>
          <a:xfrm>
            <a:off x="371060" y="5373858"/>
            <a:ext cx="36841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E06DF9D-292C-4EC7-839E-8935382DCF22}"/>
              </a:ext>
            </a:extLst>
          </p:cNvPr>
          <p:cNvCxnSpPr>
            <a:cxnSpLocks/>
          </p:cNvCxnSpPr>
          <p:nvPr/>
        </p:nvCxnSpPr>
        <p:spPr>
          <a:xfrm>
            <a:off x="354648" y="6440655"/>
            <a:ext cx="37005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DFAE2D-F22F-4FCA-836F-6D366646ACAC}"/>
              </a:ext>
            </a:extLst>
          </p:cNvPr>
          <p:cNvCxnSpPr>
            <a:cxnSpLocks/>
          </p:cNvCxnSpPr>
          <p:nvPr/>
        </p:nvCxnSpPr>
        <p:spPr>
          <a:xfrm>
            <a:off x="596348" y="1085415"/>
            <a:ext cx="2928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7B7BEE4-B821-4A6A-8222-B348A4B8600A}"/>
              </a:ext>
            </a:extLst>
          </p:cNvPr>
          <p:cNvCxnSpPr>
            <a:cxnSpLocks/>
          </p:cNvCxnSpPr>
          <p:nvPr/>
        </p:nvCxnSpPr>
        <p:spPr>
          <a:xfrm>
            <a:off x="576470" y="2708805"/>
            <a:ext cx="292873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189044"/>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43DF7BD-CABD-41D7-8CAA-537FDFA49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4" y="0"/>
            <a:ext cx="12192000" cy="6858000"/>
          </a:xfrm>
          <a:prstGeom prst="rect">
            <a:avLst/>
          </a:prstGeom>
        </p:spPr>
      </p:pic>
      <p:sp>
        <p:nvSpPr>
          <p:cNvPr id="11" name="Rectangle 10">
            <a:extLst>
              <a:ext uri="{FF2B5EF4-FFF2-40B4-BE49-F238E27FC236}">
                <a16:creationId xmlns:a16="http://schemas.microsoft.com/office/drawing/2014/main" id="{03163DC1-B44E-4464-B4F0-3AABBE5862D7}"/>
              </a:ext>
            </a:extLst>
          </p:cNvPr>
          <p:cNvSpPr/>
          <p:nvPr/>
        </p:nvSpPr>
        <p:spPr>
          <a:xfrm>
            <a:off x="0" y="0"/>
            <a:ext cx="12181806"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56BDC77-AA2C-4595-95F1-79EF3D6398E7}"/>
              </a:ext>
            </a:extLst>
          </p:cNvPr>
          <p:cNvSpPr txBox="1"/>
          <p:nvPr/>
        </p:nvSpPr>
        <p:spPr>
          <a:xfrm>
            <a:off x="7668117" y="5528606"/>
            <a:ext cx="4243755" cy="707886"/>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prstClr val="white"/>
                </a:solidFill>
                <a:effectLst/>
                <a:uLnTx/>
                <a:uFillTx/>
                <a:ea typeface="Roboto Black" panose="02000000000000000000" pitchFamily="2" charset="0"/>
                <a:cs typeface="+mn-cs"/>
              </a:rPr>
              <a:t>LR</a:t>
            </a:r>
            <a:endParaRPr kumimoji="0" lang="en-US" sz="4000" b="1" i="0" u="none" strike="noStrike" kern="1200" cap="none" spc="0" normalizeH="0" baseline="0" noProof="0" dirty="0">
              <a:ln>
                <a:noFill/>
              </a:ln>
              <a:solidFill>
                <a:prstClr val="white"/>
              </a:solidFill>
              <a:effectLst/>
              <a:uLnTx/>
              <a:uFillTx/>
              <a:ea typeface="Roboto Black" panose="02000000000000000000" pitchFamily="2" charset="0"/>
              <a:cs typeface="+mn-cs"/>
            </a:endParaRPr>
          </a:p>
        </p:txBody>
      </p:sp>
      <p:cxnSp>
        <p:nvCxnSpPr>
          <p:cNvPr id="13" name="Straight Connector 12">
            <a:extLst>
              <a:ext uri="{FF2B5EF4-FFF2-40B4-BE49-F238E27FC236}">
                <a16:creationId xmlns:a16="http://schemas.microsoft.com/office/drawing/2014/main" id="{041C1112-A0A7-447C-9911-68520B7053BB}"/>
              </a:ext>
            </a:extLst>
          </p:cNvPr>
          <p:cNvCxnSpPr>
            <a:cxnSpLocks/>
          </p:cNvCxnSpPr>
          <p:nvPr/>
        </p:nvCxnSpPr>
        <p:spPr>
          <a:xfrm>
            <a:off x="7991673" y="6264628"/>
            <a:ext cx="3726715" cy="0"/>
          </a:xfrm>
          <a:prstGeom prst="line">
            <a:avLst/>
          </a:prstGeom>
          <a:ln w="25400">
            <a:solidFill>
              <a:srgbClr val="0070C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39C9437-8E0E-4F2C-A983-3F918E935090}"/>
              </a:ext>
            </a:extLst>
          </p:cNvPr>
          <p:cNvSpPr/>
          <p:nvPr/>
        </p:nvSpPr>
        <p:spPr>
          <a:xfrm>
            <a:off x="280128" y="253219"/>
            <a:ext cx="11631744" cy="4653880"/>
          </a:xfrm>
          <a:prstGeom prst="rect">
            <a:avLst/>
          </a:prstGeom>
          <a:solidFill>
            <a:schemeClr val="bg2">
              <a:lumMod val="25000"/>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6DAC320B-A6FC-468F-BA84-6D1B1EFE5DA4}"/>
              </a:ext>
            </a:extLst>
          </p:cNvPr>
          <p:cNvSpPr/>
          <p:nvPr/>
        </p:nvSpPr>
        <p:spPr>
          <a:xfrm>
            <a:off x="-168812" y="5162843"/>
            <a:ext cx="7686873" cy="1209800"/>
          </a:xfrm>
          <a:prstGeom prst="round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972ECB2-662F-4DE1-AB37-A5198AD5CB15}"/>
              </a:ext>
            </a:extLst>
          </p:cNvPr>
          <p:cNvSpPr txBox="1"/>
          <p:nvPr/>
        </p:nvSpPr>
        <p:spPr>
          <a:xfrm>
            <a:off x="-346394" y="5444206"/>
            <a:ext cx="8041420" cy="646331"/>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smtClean="0">
                <a:ln>
                  <a:noFill/>
                </a:ln>
                <a:solidFill>
                  <a:prstClr val="white"/>
                </a:solidFill>
                <a:effectLst/>
                <a:uLnTx/>
                <a:uFillTx/>
                <a:ea typeface="Roboto Black" panose="02000000000000000000" pitchFamily="2" charset="0"/>
              </a:rPr>
              <a:t>How Linear Regression works</a:t>
            </a:r>
            <a:endParaRPr kumimoji="0" lang="en-US" sz="3600" b="1" i="0" u="none" strike="noStrike" kern="1200" cap="none" spc="0" normalizeH="0" baseline="0" noProof="0" dirty="0">
              <a:ln>
                <a:noFill/>
              </a:ln>
              <a:solidFill>
                <a:prstClr val="white"/>
              </a:solidFill>
              <a:effectLst/>
              <a:uLnTx/>
              <a:uFillTx/>
              <a:ea typeface="Roboto Black" panose="02000000000000000000" pitchFamily="2" charset="0"/>
            </a:endParaRPr>
          </a:p>
        </p:txBody>
      </p:sp>
      <p:sp>
        <p:nvSpPr>
          <p:cNvPr id="17" name="TextBox 16">
            <a:extLst>
              <a:ext uri="{FF2B5EF4-FFF2-40B4-BE49-F238E27FC236}">
                <a16:creationId xmlns:a16="http://schemas.microsoft.com/office/drawing/2014/main" id="{D550FE4D-CA0D-411C-98A4-BAC9B9F043E4}"/>
              </a:ext>
            </a:extLst>
          </p:cNvPr>
          <p:cNvSpPr txBox="1"/>
          <p:nvPr/>
        </p:nvSpPr>
        <p:spPr>
          <a:xfrm>
            <a:off x="609600" y="1102491"/>
            <a:ext cx="5653060" cy="2957861"/>
          </a:xfrm>
          <a:prstGeom prst="rect">
            <a:avLst/>
          </a:prstGeom>
          <a:noFill/>
        </p:spPr>
        <p:txBody>
          <a:bodyPr wrap="square" rtlCol="0">
            <a:spAutoFit/>
          </a:bodyPr>
          <a:lstStyle/>
          <a:p>
            <a:pPr marL="342900" indent="-342900">
              <a:lnSpc>
                <a:spcPct val="150000"/>
              </a:lnSpc>
              <a:buFont typeface="+mj-lt"/>
              <a:buAutoNum type="arabicPeriod"/>
            </a:pPr>
            <a:r>
              <a:rPr lang="en-US" dirty="0">
                <a:solidFill>
                  <a:schemeClr val="bg1"/>
                </a:solidFill>
              </a:rPr>
              <a:t>We plot our dependent variable (y-axis) against the independent variable (x-axis</a:t>
            </a:r>
            <a:r>
              <a:rPr lang="en-US" dirty="0" smtClean="0">
                <a:solidFill>
                  <a:schemeClr val="bg1"/>
                </a:solidFill>
              </a:rPr>
              <a:t>)</a:t>
            </a:r>
            <a:endParaRPr lang="en-US" dirty="0">
              <a:solidFill>
                <a:schemeClr val="bg1"/>
              </a:solidFill>
            </a:endParaRPr>
          </a:p>
          <a:p>
            <a:pPr marL="342900" indent="-342900">
              <a:lnSpc>
                <a:spcPct val="150000"/>
              </a:lnSpc>
              <a:buFont typeface="+mj-lt"/>
              <a:buAutoNum type="arabicPeriod"/>
            </a:pPr>
            <a:r>
              <a:rPr lang="en-US" dirty="0">
                <a:solidFill>
                  <a:schemeClr val="bg1"/>
                </a:solidFill>
              </a:rPr>
              <a:t>We try to plot a straight line and measure correlation</a:t>
            </a:r>
          </a:p>
          <a:p>
            <a:pPr marL="342900" indent="-342900">
              <a:lnSpc>
                <a:spcPct val="150000"/>
              </a:lnSpc>
              <a:buFont typeface="+mj-lt"/>
              <a:buAutoNum type="arabicPeriod"/>
            </a:pPr>
            <a:r>
              <a:rPr lang="en-US" dirty="0">
                <a:solidFill>
                  <a:schemeClr val="bg1"/>
                </a:solidFill>
              </a:rPr>
              <a:t>We keep changing the direction of our straight line until we get the best correlation</a:t>
            </a:r>
          </a:p>
          <a:p>
            <a:pPr marL="342900" indent="-342900">
              <a:lnSpc>
                <a:spcPct val="150000"/>
              </a:lnSpc>
              <a:buFont typeface="+mj-lt"/>
              <a:buAutoNum type="arabicPeriod"/>
            </a:pPr>
            <a:r>
              <a:rPr lang="en-US" dirty="0">
                <a:solidFill>
                  <a:schemeClr val="bg1"/>
                </a:solidFill>
              </a:rPr>
              <a:t>We extrapolate from this line to find new values on y-axis</a:t>
            </a:r>
          </a:p>
        </p:txBody>
      </p:sp>
      <p:pic>
        <p:nvPicPr>
          <p:cNvPr id="21" name="Picture 20">
            <a:extLst>
              <a:ext uri="{FF2B5EF4-FFF2-40B4-BE49-F238E27FC236}">
                <a16:creationId xmlns:a16="http://schemas.microsoft.com/office/drawing/2014/main" id="{F5F95487-65DD-45CC-88D6-1C166B2AA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153" y="1227309"/>
            <a:ext cx="3495302" cy="2621477"/>
          </a:xfrm>
          <a:prstGeom prst="rect">
            <a:avLst/>
          </a:prstGeom>
        </p:spPr>
      </p:pic>
    </p:spTree>
    <p:extLst>
      <p:ext uri="{BB962C8B-B14F-4D97-AF65-F5344CB8AC3E}">
        <p14:creationId xmlns:p14="http://schemas.microsoft.com/office/powerpoint/2010/main" val="335601502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43DF7BD-CABD-41D7-8CAA-537FDFA49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4" y="0"/>
            <a:ext cx="12192000" cy="6858000"/>
          </a:xfrm>
          <a:prstGeom prst="rect">
            <a:avLst/>
          </a:prstGeom>
        </p:spPr>
      </p:pic>
      <p:sp>
        <p:nvSpPr>
          <p:cNvPr id="11" name="Rectangle 10">
            <a:extLst>
              <a:ext uri="{FF2B5EF4-FFF2-40B4-BE49-F238E27FC236}">
                <a16:creationId xmlns:a16="http://schemas.microsoft.com/office/drawing/2014/main" id="{03163DC1-B44E-4464-B4F0-3AABBE5862D7}"/>
              </a:ext>
            </a:extLst>
          </p:cNvPr>
          <p:cNvSpPr/>
          <p:nvPr/>
        </p:nvSpPr>
        <p:spPr>
          <a:xfrm>
            <a:off x="0" y="0"/>
            <a:ext cx="12181806"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56BDC77-AA2C-4595-95F1-79EF3D6398E7}"/>
              </a:ext>
            </a:extLst>
          </p:cNvPr>
          <p:cNvSpPr txBox="1"/>
          <p:nvPr/>
        </p:nvSpPr>
        <p:spPr>
          <a:xfrm>
            <a:off x="7668117" y="5528606"/>
            <a:ext cx="4243755" cy="707886"/>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prstClr val="white"/>
                </a:solidFill>
                <a:effectLst/>
                <a:uLnTx/>
                <a:uFillTx/>
                <a:ea typeface="Roboto Black" panose="02000000000000000000" pitchFamily="2" charset="0"/>
                <a:cs typeface="+mn-cs"/>
              </a:rPr>
              <a:t>LR</a:t>
            </a:r>
            <a:endParaRPr kumimoji="0" lang="en-US" sz="4000" b="1" i="0" u="none" strike="noStrike" kern="1200" cap="none" spc="0" normalizeH="0" baseline="0" noProof="0" dirty="0">
              <a:ln>
                <a:noFill/>
              </a:ln>
              <a:solidFill>
                <a:prstClr val="white"/>
              </a:solidFill>
              <a:effectLst/>
              <a:uLnTx/>
              <a:uFillTx/>
              <a:ea typeface="Roboto Black" panose="02000000000000000000" pitchFamily="2" charset="0"/>
              <a:cs typeface="+mn-cs"/>
            </a:endParaRPr>
          </a:p>
        </p:txBody>
      </p:sp>
      <p:cxnSp>
        <p:nvCxnSpPr>
          <p:cNvPr id="13" name="Straight Connector 12">
            <a:extLst>
              <a:ext uri="{FF2B5EF4-FFF2-40B4-BE49-F238E27FC236}">
                <a16:creationId xmlns:a16="http://schemas.microsoft.com/office/drawing/2014/main" id="{041C1112-A0A7-447C-9911-68520B7053BB}"/>
              </a:ext>
            </a:extLst>
          </p:cNvPr>
          <p:cNvCxnSpPr>
            <a:cxnSpLocks/>
          </p:cNvCxnSpPr>
          <p:nvPr/>
        </p:nvCxnSpPr>
        <p:spPr>
          <a:xfrm>
            <a:off x="7991673" y="6264628"/>
            <a:ext cx="3726715" cy="0"/>
          </a:xfrm>
          <a:prstGeom prst="line">
            <a:avLst/>
          </a:prstGeom>
          <a:ln w="25400">
            <a:solidFill>
              <a:srgbClr val="0070C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39C9437-8E0E-4F2C-A983-3F918E935090}"/>
              </a:ext>
            </a:extLst>
          </p:cNvPr>
          <p:cNvSpPr/>
          <p:nvPr/>
        </p:nvSpPr>
        <p:spPr>
          <a:xfrm>
            <a:off x="280128" y="253219"/>
            <a:ext cx="11631744" cy="4653880"/>
          </a:xfrm>
          <a:prstGeom prst="rect">
            <a:avLst/>
          </a:prstGeom>
          <a:solidFill>
            <a:schemeClr val="bg2">
              <a:lumMod val="25000"/>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6DAC320B-A6FC-468F-BA84-6D1B1EFE5DA4}"/>
              </a:ext>
            </a:extLst>
          </p:cNvPr>
          <p:cNvSpPr/>
          <p:nvPr/>
        </p:nvSpPr>
        <p:spPr>
          <a:xfrm>
            <a:off x="-168812" y="5162843"/>
            <a:ext cx="7686873" cy="1209800"/>
          </a:xfrm>
          <a:prstGeom prst="round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972ECB2-662F-4DE1-AB37-A5198AD5CB15}"/>
              </a:ext>
            </a:extLst>
          </p:cNvPr>
          <p:cNvSpPr txBox="1"/>
          <p:nvPr/>
        </p:nvSpPr>
        <p:spPr>
          <a:xfrm>
            <a:off x="-346394" y="5444206"/>
            <a:ext cx="8041420" cy="646331"/>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smtClean="0">
                <a:solidFill>
                  <a:prstClr val="white"/>
                </a:solidFill>
                <a:ea typeface="Roboto Black" panose="02000000000000000000" pitchFamily="2" charset="0"/>
              </a:rPr>
              <a:t>Implementation</a:t>
            </a:r>
            <a:endParaRPr kumimoji="0" lang="en-US" sz="3600" b="1" i="0" u="none" strike="noStrike" kern="1200" cap="none" spc="0" normalizeH="0" baseline="0" noProof="0" dirty="0">
              <a:ln>
                <a:noFill/>
              </a:ln>
              <a:solidFill>
                <a:prstClr val="white"/>
              </a:solidFill>
              <a:effectLst/>
              <a:uLnTx/>
              <a:uFillTx/>
              <a:ea typeface="Roboto Black" panose="02000000000000000000" pitchFamily="2" charset="0"/>
            </a:endParaRP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D550FE4D-CA0D-411C-98A4-BAC9B9F043E4}"/>
                  </a:ext>
                </a:extLst>
              </p:cNvPr>
              <p:cNvSpPr txBox="1"/>
              <p:nvPr/>
            </p:nvSpPr>
            <p:spPr>
              <a:xfrm>
                <a:off x="1295400" y="554251"/>
                <a:ext cx="5653060" cy="4247317"/>
              </a:xfrm>
              <a:prstGeom prst="rect">
                <a:avLst/>
              </a:prstGeom>
              <a:noFill/>
            </p:spPr>
            <p:txBody>
              <a:bodyPr wrap="square" rtlCol="0">
                <a:spAutoFit/>
              </a:bodyPr>
              <a:lstStyle/>
              <a:p>
                <a:r>
                  <a:rPr lang="en-US" dirty="0" smtClean="0">
                    <a:solidFill>
                      <a:schemeClr val="bg1"/>
                    </a:solidFill>
                  </a:rPr>
                  <a:t>We have a dataset of profit of restaurant based on the population of the city. </a:t>
                </a:r>
              </a:p>
              <a:p>
                <a:r>
                  <a:rPr lang="en-US" dirty="0" smtClean="0">
                    <a:solidFill>
                      <a:schemeClr val="bg1"/>
                    </a:solidFill>
                  </a:rPr>
                  <a:t>First we analyze the data. We can see that our profit (y) is something that we want to predict for any value that we pass for the population which is our only x here (first feature).</a:t>
                </a:r>
                <a:r>
                  <a:rPr lang="en-US" dirty="0">
                    <a:solidFill>
                      <a:schemeClr val="bg1"/>
                    </a:solidFill>
                  </a:rPr>
                  <a:t> </a:t>
                </a:r>
                <a:r>
                  <a:rPr lang="en-US" dirty="0" smtClean="0">
                    <a:solidFill>
                      <a:schemeClr val="bg1"/>
                    </a:solidFill>
                  </a:rPr>
                  <a:t>We can call our model as h which stand for hypothesis (our prediction model).</a:t>
                </a:r>
              </a:p>
              <a:p>
                <a:r>
                  <a:rPr lang="en-US" dirty="0" smtClean="0">
                    <a:solidFill>
                      <a:schemeClr val="bg1"/>
                    </a:solidFill>
                  </a:rPr>
                  <a:t>Then our model is as follows</a:t>
                </a:r>
              </a:p>
              <a:p>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rPr>
                        <m:t>h</m:t>
                      </m:r>
                      <m:r>
                        <a:rPr lang="en-US" i="0" dirty="0" smtClean="0">
                          <a:solidFill>
                            <a:schemeClr val="bg1"/>
                          </a:solidFill>
                          <a:latin typeface="Cambria Math" panose="02040503050406030204" pitchFamily="18" charset="0"/>
                        </a:rPr>
                        <m:t>=</m:t>
                      </m:r>
                      <m:sSub>
                        <m:sSubPr>
                          <m:ctrlPr>
                            <a:rPr lang="en-US" i="1" dirty="0" smtClean="0">
                              <a:solidFill>
                                <a:schemeClr val="bg1"/>
                              </a:solidFill>
                              <a:latin typeface="Cambria Math" panose="02040503050406030204" pitchFamily="18" charset="0"/>
                            </a:rPr>
                          </m:ctrlPr>
                        </m:sSubPr>
                        <m:e>
                          <m:r>
                            <a:rPr lang="en-US" i="1" dirty="0" smtClean="0">
                              <a:solidFill>
                                <a:schemeClr val="bg1"/>
                              </a:solidFill>
                              <a:latin typeface="Cambria Math" panose="02040503050406030204" pitchFamily="18" charset="0"/>
                            </a:rPr>
                            <m:t>𝑤</m:t>
                          </m:r>
                        </m:e>
                        <m:sub>
                          <m:r>
                            <a:rPr lang="en-US" i="0" dirty="0" smtClean="0">
                              <a:solidFill>
                                <a:schemeClr val="bg1"/>
                              </a:solidFill>
                              <a:latin typeface="Cambria Math" panose="02040503050406030204" pitchFamily="18" charset="0"/>
                            </a:rPr>
                            <m:t>0</m:t>
                          </m:r>
                        </m:sub>
                      </m:sSub>
                      <m:sSub>
                        <m:sSubPr>
                          <m:ctrlPr>
                            <a:rPr lang="en-US" i="1" dirty="0" smtClean="0">
                              <a:solidFill>
                                <a:schemeClr val="bg1"/>
                              </a:solidFill>
                              <a:latin typeface="Cambria Math" panose="02040503050406030204" pitchFamily="18" charset="0"/>
                            </a:rPr>
                          </m:ctrlPr>
                        </m:sSubPr>
                        <m:e>
                          <m:r>
                            <a:rPr lang="en-US" i="1" dirty="0" smtClean="0">
                              <a:solidFill>
                                <a:schemeClr val="bg1"/>
                              </a:solidFill>
                              <a:latin typeface="Cambria Math" panose="02040503050406030204" pitchFamily="18" charset="0"/>
                            </a:rPr>
                            <m:t>𝑥</m:t>
                          </m:r>
                        </m:e>
                        <m:sub>
                          <m:r>
                            <a:rPr lang="en-US" i="0" dirty="0" smtClean="0">
                              <a:solidFill>
                                <a:schemeClr val="bg1"/>
                              </a:solidFill>
                              <a:latin typeface="Cambria Math" panose="02040503050406030204" pitchFamily="18" charset="0"/>
                            </a:rPr>
                            <m:t>0</m:t>
                          </m:r>
                        </m:sub>
                      </m:sSub>
                      <m:r>
                        <a:rPr lang="en-US" i="0" dirty="0" smtClean="0">
                          <a:solidFill>
                            <a:schemeClr val="bg1"/>
                          </a:solidFill>
                          <a:latin typeface="Cambria Math" panose="02040503050406030204" pitchFamily="18" charset="0"/>
                        </a:rPr>
                        <m:t>+</m:t>
                      </m:r>
                      <m:sSub>
                        <m:sSubPr>
                          <m:ctrlPr>
                            <a:rPr lang="en-US" i="1" dirty="0" smtClean="0">
                              <a:solidFill>
                                <a:schemeClr val="bg1"/>
                              </a:solidFill>
                              <a:latin typeface="Cambria Math" panose="02040503050406030204" pitchFamily="18" charset="0"/>
                            </a:rPr>
                          </m:ctrlPr>
                        </m:sSubPr>
                        <m:e>
                          <m:r>
                            <a:rPr lang="en-US" i="1" dirty="0" smtClean="0">
                              <a:solidFill>
                                <a:schemeClr val="bg1"/>
                              </a:solidFill>
                              <a:latin typeface="Cambria Math" panose="02040503050406030204" pitchFamily="18" charset="0"/>
                            </a:rPr>
                            <m:t>𝑤</m:t>
                          </m:r>
                        </m:e>
                        <m:sub>
                          <m:r>
                            <a:rPr lang="en-US" i="0" dirty="0" smtClean="0">
                              <a:solidFill>
                                <a:schemeClr val="bg1"/>
                              </a:solidFill>
                              <a:latin typeface="Cambria Math" panose="02040503050406030204" pitchFamily="18" charset="0"/>
                            </a:rPr>
                            <m:t>1</m:t>
                          </m:r>
                        </m:sub>
                      </m:sSub>
                      <m:sSub>
                        <m:sSubPr>
                          <m:ctrlPr>
                            <a:rPr lang="en-US" i="1" dirty="0" smtClean="0">
                              <a:solidFill>
                                <a:schemeClr val="bg1"/>
                              </a:solidFill>
                              <a:latin typeface="Cambria Math" panose="02040503050406030204" pitchFamily="18" charset="0"/>
                            </a:rPr>
                          </m:ctrlPr>
                        </m:sSubPr>
                        <m:e>
                          <m:r>
                            <a:rPr lang="en-US" i="1" dirty="0" smtClean="0">
                              <a:solidFill>
                                <a:schemeClr val="bg1"/>
                              </a:solidFill>
                              <a:latin typeface="Cambria Math" panose="02040503050406030204" pitchFamily="18" charset="0"/>
                            </a:rPr>
                            <m:t>𝑥</m:t>
                          </m:r>
                        </m:e>
                        <m:sub>
                          <m:r>
                            <a:rPr lang="en-US" i="0" dirty="0" smtClean="0">
                              <a:solidFill>
                                <a:schemeClr val="bg1"/>
                              </a:solidFill>
                              <a:latin typeface="Cambria Math" panose="02040503050406030204" pitchFamily="18" charset="0"/>
                            </a:rPr>
                            <m:t>1</m:t>
                          </m:r>
                        </m:sub>
                      </m:sSub>
                    </m:oMath>
                  </m:oMathPara>
                </a14:m>
                <a:endParaRPr lang="en-US" dirty="0" smtClean="0">
                  <a:solidFill>
                    <a:schemeClr val="bg1"/>
                  </a:solidFill>
                </a:endParaRPr>
              </a:p>
              <a:p>
                <a:r>
                  <a:rPr lang="en-US" dirty="0" smtClean="0">
                    <a:solidFill>
                      <a:schemeClr val="bg1"/>
                    </a:solidFill>
                  </a:rPr>
                  <a:t>We consider </a:t>
                </a:r>
                <a14:m>
                  <m:oMath xmlns:m="http://schemas.openxmlformats.org/officeDocument/2006/math">
                    <m:sSub>
                      <m:sSubPr>
                        <m:ctrlPr>
                          <a:rPr lang="en-US" i="1" smtClean="0">
                            <a:solidFill>
                              <a:schemeClr val="bg1"/>
                            </a:solidFill>
                            <a:latin typeface="Cambria Math" panose="02040503050406030204" pitchFamily="18" charset="0"/>
                          </a:rPr>
                        </m:ctrlPr>
                      </m:sSubPr>
                      <m:e>
                        <m:r>
                          <a:rPr lang="en-US" i="1" smtClean="0">
                            <a:solidFill>
                              <a:schemeClr val="bg1"/>
                            </a:solidFill>
                            <a:latin typeface="Cambria Math" panose="02040503050406030204" pitchFamily="18" charset="0"/>
                          </a:rPr>
                          <m:t>𝑥</m:t>
                        </m:r>
                      </m:e>
                      <m:sub>
                        <m:r>
                          <a:rPr lang="en-US" i="1" smtClean="0">
                            <a:solidFill>
                              <a:schemeClr val="bg1"/>
                            </a:solidFill>
                            <a:latin typeface="Cambria Math" panose="02040503050406030204" pitchFamily="18" charset="0"/>
                          </a:rPr>
                          <m:t>0</m:t>
                        </m:r>
                      </m:sub>
                    </m:sSub>
                  </m:oMath>
                </a14:m>
                <a:r>
                  <a:rPr lang="en-US" dirty="0" smtClean="0">
                    <a:solidFill>
                      <a:schemeClr val="bg1"/>
                    </a:solidFill>
                  </a:rPr>
                  <a:t> as 1 then our </a:t>
                </a:r>
                <a14:m>
                  <m:oMath xmlns:m="http://schemas.openxmlformats.org/officeDocument/2006/math">
                    <m:sSub>
                      <m:sSubPr>
                        <m:ctrlPr>
                          <a:rPr lang="en-US" dirty="0" smtClean="0">
                            <a:solidFill>
                              <a:schemeClr val="bg1"/>
                            </a:solidFill>
                            <a:latin typeface="Cambria Math" panose="02040503050406030204" pitchFamily="18" charset="0"/>
                          </a:rPr>
                        </m:ctrlPr>
                      </m:sSubPr>
                      <m:e>
                        <m:r>
                          <a:rPr lang="en-US" i="1" dirty="0" smtClean="0">
                            <a:solidFill>
                              <a:schemeClr val="bg1"/>
                            </a:solidFill>
                            <a:latin typeface="Cambria Math" panose="02040503050406030204" pitchFamily="18" charset="0"/>
                          </a:rPr>
                          <m:t>𝑤</m:t>
                        </m:r>
                      </m:e>
                      <m:sub>
                        <m:r>
                          <a:rPr lang="en-US" i="0" dirty="0" smtClean="0">
                            <a:solidFill>
                              <a:schemeClr val="bg1"/>
                            </a:solidFill>
                            <a:latin typeface="Cambria Math" panose="02040503050406030204" pitchFamily="18" charset="0"/>
                          </a:rPr>
                          <m:t>0</m:t>
                        </m:r>
                      </m:sub>
                    </m:sSub>
                  </m:oMath>
                </a14:m>
                <a:r>
                  <a:rPr lang="en-US" dirty="0" smtClean="0">
                    <a:solidFill>
                      <a:schemeClr val="bg1"/>
                    </a:solidFill>
                  </a:rPr>
                  <a:t> is considered as intersection with the y axis. But our </a:t>
                </a:r>
                <a14:m>
                  <m:oMath xmlns:m="http://schemas.openxmlformats.org/officeDocument/2006/math">
                    <m:sSub>
                      <m:sSubPr>
                        <m:ctrlPr>
                          <a:rPr lang="en-US" dirty="0" smtClean="0">
                            <a:solidFill>
                              <a:schemeClr val="bg1"/>
                            </a:solidFill>
                            <a:latin typeface="Cambria Math" panose="02040503050406030204" pitchFamily="18" charset="0"/>
                          </a:rPr>
                        </m:ctrlPr>
                      </m:sSubPr>
                      <m:e>
                        <m:r>
                          <a:rPr lang="en-US" i="1" dirty="0" smtClean="0">
                            <a:solidFill>
                              <a:schemeClr val="bg1"/>
                            </a:solidFill>
                            <a:latin typeface="Cambria Math" panose="02040503050406030204" pitchFamily="18" charset="0"/>
                          </a:rPr>
                          <m:t>𝑥</m:t>
                        </m:r>
                      </m:e>
                      <m:sub>
                        <m:r>
                          <a:rPr lang="en-US" i="0" dirty="0" smtClean="0">
                            <a:solidFill>
                              <a:schemeClr val="bg1"/>
                            </a:solidFill>
                            <a:latin typeface="Cambria Math" panose="02040503050406030204" pitchFamily="18" charset="0"/>
                          </a:rPr>
                          <m:t>1</m:t>
                        </m:r>
                      </m:sub>
                    </m:sSub>
                  </m:oMath>
                </a14:m>
                <a:r>
                  <a:rPr lang="en-US" dirty="0" smtClean="0">
                    <a:solidFill>
                      <a:schemeClr val="bg1"/>
                    </a:solidFill>
                  </a:rPr>
                  <a:t> is our population feature and </a:t>
                </a:r>
                <a14:m>
                  <m:oMath xmlns:m="http://schemas.openxmlformats.org/officeDocument/2006/math">
                    <m:sSub>
                      <m:sSubPr>
                        <m:ctrlPr>
                          <a:rPr lang="en-US" dirty="0" smtClean="0">
                            <a:solidFill>
                              <a:schemeClr val="bg1"/>
                            </a:solidFill>
                            <a:latin typeface="Cambria Math" panose="02040503050406030204" pitchFamily="18" charset="0"/>
                          </a:rPr>
                        </m:ctrlPr>
                      </m:sSubPr>
                      <m:e>
                        <m:r>
                          <a:rPr lang="en-US" i="1" dirty="0" smtClean="0">
                            <a:solidFill>
                              <a:schemeClr val="bg1"/>
                            </a:solidFill>
                            <a:latin typeface="Cambria Math" panose="02040503050406030204" pitchFamily="18" charset="0"/>
                          </a:rPr>
                          <m:t>𝑤</m:t>
                        </m:r>
                      </m:e>
                      <m:sub>
                        <m:r>
                          <a:rPr lang="en-US" i="0" dirty="0" smtClean="0">
                            <a:solidFill>
                              <a:schemeClr val="bg1"/>
                            </a:solidFill>
                            <a:latin typeface="Cambria Math" panose="02040503050406030204" pitchFamily="18" charset="0"/>
                          </a:rPr>
                          <m:t>1</m:t>
                        </m:r>
                      </m:sub>
                    </m:sSub>
                  </m:oMath>
                </a14:m>
                <a:r>
                  <a:rPr lang="en-US" dirty="0" smtClean="0">
                    <a:solidFill>
                      <a:schemeClr val="bg1"/>
                    </a:solidFill>
                  </a:rPr>
                  <a:t> is our population weight.</a:t>
                </a:r>
              </a:p>
              <a:p>
                <a:r>
                  <a:rPr lang="en-US" dirty="0" smtClean="0">
                    <a:solidFill>
                      <a:schemeClr val="bg1"/>
                    </a:solidFill>
                  </a:rPr>
                  <a:t>Our </a:t>
                </a:r>
                <a14:m>
                  <m:oMath xmlns:m="http://schemas.openxmlformats.org/officeDocument/2006/math">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𝑤</m:t>
                        </m:r>
                      </m:e>
                      <m:sub>
                        <m:r>
                          <a:rPr lang="en-US" dirty="0">
                            <a:solidFill>
                              <a:schemeClr val="bg1"/>
                            </a:solidFill>
                            <a:latin typeface="Cambria Math" panose="02040503050406030204" pitchFamily="18" charset="0"/>
                          </a:rPr>
                          <m:t>0</m:t>
                        </m:r>
                      </m:sub>
                    </m:sSub>
                  </m:oMath>
                </a14:m>
                <a:r>
                  <a:rPr lang="en-US" dirty="0" smtClean="0">
                    <a:solidFill>
                      <a:schemeClr val="bg1"/>
                    </a:solidFill>
                  </a:rPr>
                  <a:t> is not something that we should take into consideration for now because ML algorithm will find that intersection for us then ignore it for now.</a:t>
                </a:r>
              </a:p>
            </p:txBody>
          </p:sp>
        </mc:Choice>
        <mc:Fallback>
          <p:sp>
            <p:nvSpPr>
              <p:cNvPr id="17" name="TextBox 16">
                <a:extLst>
                  <a:ext uri="{FF2B5EF4-FFF2-40B4-BE49-F238E27FC236}">
                    <a16:creationId xmlns:a16="http://schemas.microsoft.com/office/drawing/2014/main" id="{D550FE4D-CA0D-411C-98A4-BAC9B9F043E4}"/>
                  </a:ext>
                </a:extLst>
              </p:cNvPr>
              <p:cNvSpPr txBox="1">
                <a:spLocks noRot="1" noChangeAspect="1" noMove="1" noResize="1" noEditPoints="1" noAdjustHandles="1" noChangeArrowheads="1" noChangeShapeType="1" noTextEdit="1"/>
              </p:cNvSpPr>
              <p:nvPr/>
            </p:nvSpPr>
            <p:spPr>
              <a:xfrm>
                <a:off x="1295400" y="554251"/>
                <a:ext cx="5653060" cy="4247317"/>
              </a:xfrm>
              <a:prstGeom prst="rect">
                <a:avLst/>
              </a:prstGeom>
              <a:blipFill>
                <a:blip r:embed="rId3"/>
                <a:stretch>
                  <a:fillRect l="-971" t="-861" r="-108" b="-12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F5F95487-65DD-45CC-88D6-1C166B2AA9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2022" y="381000"/>
            <a:ext cx="2426978" cy="4420568"/>
          </a:xfrm>
          <a:prstGeom prst="rect">
            <a:avLst/>
          </a:prstGeom>
        </p:spPr>
      </p:pic>
    </p:spTree>
    <p:extLst>
      <p:ext uri="{BB962C8B-B14F-4D97-AF65-F5344CB8AC3E}">
        <p14:creationId xmlns:p14="http://schemas.microsoft.com/office/powerpoint/2010/main" val="1546204840"/>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43DF7BD-CABD-41D7-8CAA-537FDFA49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4" y="0"/>
            <a:ext cx="12192000" cy="6858000"/>
          </a:xfrm>
          <a:prstGeom prst="rect">
            <a:avLst/>
          </a:prstGeom>
        </p:spPr>
      </p:pic>
      <p:sp>
        <p:nvSpPr>
          <p:cNvPr id="11" name="Rectangle 10">
            <a:extLst>
              <a:ext uri="{FF2B5EF4-FFF2-40B4-BE49-F238E27FC236}">
                <a16:creationId xmlns:a16="http://schemas.microsoft.com/office/drawing/2014/main" id="{03163DC1-B44E-4464-B4F0-3AABBE5862D7}"/>
              </a:ext>
            </a:extLst>
          </p:cNvPr>
          <p:cNvSpPr/>
          <p:nvPr/>
        </p:nvSpPr>
        <p:spPr>
          <a:xfrm>
            <a:off x="0" y="0"/>
            <a:ext cx="12181806"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56BDC77-AA2C-4595-95F1-79EF3D6398E7}"/>
              </a:ext>
            </a:extLst>
          </p:cNvPr>
          <p:cNvSpPr txBox="1"/>
          <p:nvPr/>
        </p:nvSpPr>
        <p:spPr>
          <a:xfrm>
            <a:off x="7668117" y="5528606"/>
            <a:ext cx="4243755" cy="707886"/>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prstClr val="white"/>
                </a:solidFill>
                <a:effectLst/>
                <a:uLnTx/>
                <a:uFillTx/>
                <a:ea typeface="Roboto Black" panose="02000000000000000000" pitchFamily="2" charset="0"/>
                <a:cs typeface="+mn-cs"/>
              </a:rPr>
              <a:t>LR</a:t>
            </a:r>
            <a:endParaRPr kumimoji="0" lang="en-US" sz="4000" b="1" i="0" u="none" strike="noStrike" kern="1200" cap="none" spc="0" normalizeH="0" baseline="0" noProof="0" dirty="0">
              <a:ln>
                <a:noFill/>
              </a:ln>
              <a:solidFill>
                <a:prstClr val="white"/>
              </a:solidFill>
              <a:effectLst/>
              <a:uLnTx/>
              <a:uFillTx/>
              <a:ea typeface="Roboto Black" panose="02000000000000000000" pitchFamily="2" charset="0"/>
              <a:cs typeface="+mn-cs"/>
            </a:endParaRPr>
          </a:p>
        </p:txBody>
      </p:sp>
      <p:cxnSp>
        <p:nvCxnSpPr>
          <p:cNvPr id="13" name="Straight Connector 12">
            <a:extLst>
              <a:ext uri="{FF2B5EF4-FFF2-40B4-BE49-F238E27FC236}">
                <a16:creationId xmlns:a16="http://schemas.microsoft.com/office/drawing/2014/main" id="{041C1112-A0A7-447C-9911-68520B7053BB}"/>
              </a:ext>
            </a:extLst>
          </p:cNvPr>
          <p:cNvCxnSpPr>
            <a:cxnSpLocks/>
          </p:cNvCxnSpPr>
          <p:nvPr/>
        </p:nvCxnSpPr>
        <p:spPr>
          <a:xfrm>
            <a:off x="7991673" y="6264628"/>
            <a:ext cx="3726715" cy="0"/>
          </a:xfrm>
          <a:prstGeom prst="line">
            <a:avLst/>
          </a:prstGeom>
          <a:ln w="25400">
            <a:solidFill>
              <a:srgbClr val="0070C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39C9437-8E0E-4F2C-A983-3F918E935090}"/>
              </a:ext>
            </a:extLst>
          </p:cNvPr>
          <p:cNvSpPr/>
          <p:nvPr/>
        </p:nvSpPr>
        <p:spPr>
          <a:xfrm>
            <a:off x="280128" y="253219"/>
            <a:ext cx="11631744" cy="4653880"/>
          </a:xfrm>
          <a:prstGeom prst="rect">
            <a:avLst/>
          </a:prstGeom>
          <a:solidFill>
            <a:schemeClr val="bg2">
              <a:lumMod val="25000"/>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6DAC320B-A6FC-468F-BA84-6D1B1EFE5DA4}"/>
              </a:ext>
            </a:extLst>
          </p:cNvPr>
          <p:cNvSpPr/>
          <p:nvPr/>
        </p:nvSpPr>
        <p:spPr>
          <a:xfrm>
            <a:off x="-168812" y="5162843"/>
            <a:ext cx="7686873" cy="1209800"/>
          </a:xfrm>
          <a:prstGeom prst="round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972ECB2-662F-4DE1-AB37-A5198AD5CB15}"/>
              </a:ext>
            </a:extLst>
          </p:cNvPr>
          <p:cNvSpPr txBox="1"/>
          <p:nvPr/>
        </p:nvSpPr>
        <p:spPr>
          <a:xfrm>
            <a:off x="-346394" y="5444206"/>
            <a:ext cx="8041420" cy="646331"/>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noProof="0" dirty="0" smtClean="0">
                <a:solidFill>
                  <a:prstClr val="white"/>
                </a:solidFill>
                <a:ea typeface="Roboto Black" panose="02000000000000000000" pitchFamily="2" charset="0"/>
              </a:rPr>
              <a:t>Most fit model for previous DS</a:t>
            </a:r>
            <a:endParaRPr kumimoji="0" lang="en-US" sz="3600" b="1" i="0" u="none" strike="noStrike" kern="1200" cap="none" spc="0" normalizeH="0" baseline="0" noProof="0" dirty="0">
              <a:ln>
                <a:noFill/>
              </a:ln>
              <a:solidFill>
                <a:prstClr val="white"/>
              </a:solidFill>
              <a:effectLst/>
              <a:uLnTx/>
              <a:uFillTx/>
              <a:ea typeface="Roboto Black" panose="02000000000000000000" pitchFamily="2" charset="0"/>
            </a:endParaRPr>
          </a:p>
        </p:txBody>
      </p:sp>
      <p:pic>
        <p:nvPicPr>
          <p:cNvPr id="21" name="Picture 20">
            <a:extLst>
              <a:ext uri="{FF2B5EF4-FFF2-40B4-BE49-F238E27FC236}">
                <a16:creationId xmlns:a16="http://schemas.microsoft.com/office/drawing/2014/main" id="{F5F95487-65DD-45CC-88D6-1C166B2AA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106" y="558643"/>
            <a:ext cx="5867400" cy="4045557"/>
          </a:xfrm>
          <a:prstGeom prst="rect">
            <a:avLst/>
          </a:prstGeom>
        </p:spPr>
      </p:pic>
    </p:spTree>
    <p:extLst>
      <p:ext uri="{BB962C8B-B14F-4D97-AF65-F5344CB8AC3E}">
        <p14:creationId xmlns:p14="http://schemas.microsoft.com/office/powerpoint/2010/main" val="2601980888"/>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43DF7BD-CABD-41D7-8CAA-537FDFA49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4" y="0"/>
            <a:ext cx="12192000" cy="6858000"/>
          </a:xfrm>
          <a:prstGeom prst="rect">
            <a:avLst/>
          </a:prstGeom>
        </p:spPr>
      </p:pic>
      <p:sp>
        <p:nvSpPr>
          <p:cNvPr id="11" name="Rectangle 10">
            <a:extLst>
              <a:ext uri="{FF2B5EF4-FFF2-40B4-BE49-F238E27FC236}">
                <a16:creationId xmlns:a16="http://schemas.microsoft.com/office/drawing/2014/main" id="{03163DC1-B44E-4464-B4F0-3AABBE5862D7}"/>
              </a:ext>
            </a:extLst>
          </p:cNvPr>
          <p:cNvSpPr/>
          <p:nvPr/>
        </p:nvSpPr>
        <p:spPr>
          <a:xfrm>
            <a:off x="0" y="0"/>
            <a:ext cx="12181806"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56BDC77-AA2C-4595-95F1-79EF3D6398E7}"/>
              </a:ext>
            </a:extLst>
          </p:cNvPr>
          <p:cNvSpPr txBox="1"/>
          <p:nvPr/>
        </p:nvSpPr>
        <p:spPr>
          <a:xfrm>
            <a:off x="7668117" y="5528606"/>
            <a:ext cx="4243755" cy="707886"/>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prstClr val="white"/>
                </a:solidFill>
                <a:effectLst/>
                <a:uLnTx/>
                <a:uFillTx/>
                <a:ea typeface="Roboto Black" panose="02000000000000000000" pitchFamily="2" charset="0"/>
                <a:cs typeface="+mn-cs"/>
              </a:rPr>
              <a:t>LR</a:t>
            </a:r>
            <a:endParaRPr kumimoji="0" lang="en-US" sz="4000" b="1" i="0" u="none" strike="noStrike" kern="1200" cap="none" spc="0" normalizeH="0" baseline="0" noProof="0" dirty="0">
              <a:ln>
                <a:noFill/>
              </a:ln>
              <a:solidFill>
                <a:prstClr val="white"/>
              </a:solidFill>
              <a:effectLst/>
              <a:uLnTx/>
              <a:uFillTx/>
              <a:ea typeface="Roboto Black" panose="02000000000000000000" pitchFamily="2" charset="0"/>
              <a:cs typeface="+mn-cs"/>
            </a:endParaRPr>
          </a:p>
        </p:txBody>
      </p:sp>
      <p:cxnSp>
        <p:nvCxnSpPr>
          <p:cNvPr id="13" name="Straight Connector 12">
            <a:extLst>
              <a:ext uri="{FF2B5EF4-FFF2-40B4-BE49-F238E27FC236}">
                <a16:creationId xmlns:a16="http://schemas.microsoft.com/office/drawing/2014/main" id="{041C1112-A0A7-447C-9911-68520B7053BB}"/>
              </a:ext>
            </a:extLst>
          </p:cNvPr>
          <p:cNvCxnSpPr>
            <a:cxnSpLocks/>
          </p:cNvCxnSpPr>
          <p:nvPr/>
        </p:nvCxnSpPr>
        <p:spPr>
          <a:xfrm>
            <a:off x="7991673" y="6264628"/>
            <a:ext cx="3726715" cy="0"/>
          </a:xfrm>
          <a:prstGeom prst="line">
            <a:avLst/>
          </a:prstGeom>
          <a:ln w="25400">
            <a:solidFill>
              <a:srgbClr val="0070C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39C9437-8E0E-4F2C-A983-3F918E935090}"/>
              </a:ext>
            </a:extLst>
          </p:cNvPr>
          <p:cNvSpPr/>
          <p:nvPr/>
        </p:nvSpPr>
        <p:spPr>
          <a:xfrm>
            <a:off x="280128" y="253219"/>
            <a:ext cx="11631744" cy="4653880"/>
          </a:xfrm>
          <a:prstGeom prst="rect">
            <a:avLst/>
          </a:prstGeom>
          <a:solidFill>
            <a:schemeClr val="bg2">
              <a:lumMod val="25000"/>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6DAC320B-A6FC-468F-BA84-6D1B1EFE5DA4}"/>
              </a:ext>
            </a:extLst>
          </p:cNvPr>
          <p:cNvSpPr/>
          <p:nvPr/>
        </p:nvSpPr>
        <p:spPr>
          <a:xfrm>
            <a:off x="-168812" y="5162843"/>
            <a:ext cx="7686873" cy="1209800"/>
          </a:xfrm>
          <a:prstGeom prst="round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972ECB2-662F-4DE1-AB37-A5198AD5CB15}"/>
              </a:ext>
            </a:extLst>
          </p:cNvPr>
          <p:cNvSpPr txBox="1"/>
          <p:nvPr/>
        </p:nvSpPr>
        <p:spPr>
          <a:xfrm>
            <a:off x="-346394" y="5444206"/>
            <a:ext cx="8041420" cy="646331"/>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smtClean="0">
                <a:solidFill>
                  <a:prstClr val="white"/>
                </a:solidFill>
                <a:ea typeface="Roboto Black" panose="02000000000000000000" pitchFamily="2" charset="0"/>
              </a:rPr>
              <a:t>Cost Function</a:t>
            </a:r>
            <a:endParaRPr kumimoji="0" lang="en-US" sz="3600" b="1" i="0" u="none" strike="noStrike" kern="1200" cap="none" spc="0" normalizeH="0" baseline="0" noProof="0" dirty="0">
              <a:ln>
                <a:noFill/>
              </a:ln>
              <a:solidFill>
                <a:prstClr val="white"/>
              </a:solidFill>
              <a:effectLst/>
              <a:uLnTx/>
              <a:uFillTx/>
              <a:ea typeface="Roboto Black" panose="02000000000000000000" pitchFamily="2" charset="0"/>
            </a:endParaRP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D550FE4D-CA0D-411C-98A4-BAC9B9F043E4}"/>
                  </a:ext>
                </a:extLst>
              </p:cNvPr>
              <p:cNvSpPr txBox="1"/>
              <p:nvPr/>
            </p:nvSpPr>
            <p:spPr>
              <a:xfrm>
                <a:off x="436216" y="397973"/>
                <a:ext cx="5732297" cy="4247317"/>
              </a:xfrm>
              <a:prstGeom prst="rect">
                <a:avLst/>
              </a:prstGeom>
              <a:noFill/>
            </p:spPr>
            <p:txBody>
              <a:bodyPr wrap="square" rtlCol="0">
                <a:spAutoFit/>
              </a:bodyPr>
              <a:lstStyle/>
              <a:p>
                <a:pPr algn="just"/>
                <a:r>
                  <a:rPr lang="en-US" dirty="0">
                    <a:solidFill>
                      <a:schemeClr val="bg1"/>
                    </a:solidFill>
                  </a:rPr>
                  <a:t>A cost function is an important parameter that determines how well a machine learning model performs for a given dataset. It calculates the difference between the expected value and predicted value and represents it as a single real number</a:t>
                </a:r>
                <a:r>
                  <a:rPr lang="en-US" dirty="0" smtClean="0">
                    <a:solidFill>
                      <a:schemeClr val="bg1"/>
                    </a:solidFill>
                  </a:rPr>
                  <a:t>. Cost function is also called error function as well which indicates that how well our model (all the weights that we have defined) is different than the value that we have for training. For example lets assume that we have randomly initialized our weights (in here we have x for population and its corresponding w which is </a:t>
                </a:r>
                <a14:m>
                  <m:oMath xmlns:m="http://schemas.openxmlformats.org/officeDocument/2006/math">
                    <m:sSub>
                      <m:sSubPr>
                        <m:ctrlPr>
                          <a:rPr lang="en-US" dirty="0" smtClean="0">
                            <a:solidFill>
                              <a:schemeClr val="bg1"/>
                            </a:solidFill>
                            <a:latin typeface="Cambria Math" panose="02040503050406030204" pitchFamily="18" charset="0"/>
                          </a:rPr>
                        </m:ctrlPr>
                      </m:sSubPr>
                      <m:e>
                        <m:r>
                          <a:rPr lang="en-US" i="1" dirty="0" smtClean="0">
                            <a:solidFill>
                              <a:schemeClr val="bg1"/>
                            </a:solidFill>
                            <a:latin typeface="Cambria Math" panose="02040503050406030204" pitchFamily="18" charset="0"/>
                          </a:rPr>
                          <m:t>𝑤</m:t>
                        </m:r>
                      </m:e>
                      <m:sub>
                        <m:r>
                          <a:rPr lang="en-US" i="0" dirty="0" smtClean="0">
                            <a:solidFill>
                              <a:schemeClr val="bg1"/>
                            </a:solidFill>
                            <a:latin typeface="Cambria Math" panose="02040503050406030204" pitchFamily="18" charset="0"/>
                          </a:rPr>
                          <m:t>1</m:t>
                        </m:r>
                      </m:sub>
                    </m:sSub>
                  </m:oMath>
                </a14:m>
                <a:r>
                  <a:rPr lang="en-US" dirty="0" smtClean="0">
                    <a:solidFill>
                      <a:schemeClr val="bg1"/>
                    </a:solidFill>
                  </a:rPr>
                  <a:t>). It will show us how far our prediction is from the specified y which we have in dataset. Keep that in mind that this cost function is only useful during training session because you have all x and their corresponding y. Our goal is to find in which weights we get the minimum value for cost function.</a:t>
                </a:r>
              </a:p>
            </p:txBody>
          </p:sp>
        </mc:Choice>
        <mc:Fallback>
          <p:sp>
            <p:nvSpPr>
              <p:cNvPr id="17" name="TextBox 16">
                <a:extLst>
                  <a:ext uri="{FF2B5EF4-FFF2-40B4-BE49-F238E27FC236}">
                    <a16:creationId xmlns:a16="http://schemas.microsoft.com/office/drawing/2014/main" id="{D550FE4D-CA0D-411C-98A4-BAC9B9F043E4}"/>
                  </a:ext>
                </a:extLst>
              </p:cNvPr>
              <p:cNvSpPr txBox="1">
                <a:spLocks noRot="1" noChangeAspect="1" noMove="1" noResize="1" noEditPoints="1" noAdjustHandles="1" noChangeArrowheads="1" noChangeShapeType="1" noTextEdit="1"/>
              </p:cNvSpPr>
              <p:nvPr/>
            </p:nvSpPr>
            <p:spPr>
              <a:xfrm>
                <a:off x="436216" y="397973"/>
                <a:ext cx="5732297" cy="4247317"/>
              </a:xfrm>
              <a:prstGeom prst="rect">
                <a:avLst/>
              </a:prstGeom>
              <a:blipFill>
                <a:blip r:embed="rId3"/>
                <a:stretch>
                  <a:fillRect l="-957" t="-717" r="-851" b="-12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F5F95487-65DD-45CC-88D6-1C166B2AA9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704324"/>
            <a:ext cx="5452169" cy="3708309"/>
          </a:xfrm>
          <a:prstGeom prst="rect">
            <a:avLst/>
          </a:prstGeom>
        </p:spPr>
      </p:pic>
    </p:spTree>
    <p:extLst>
      <p:ext uri="{BB962C8B-B14F-4D97-AF65-F5344CB8AC3E}">
        <p14:creationId xmlns:p14="http://schemas.microsoft.com/office/powerpoint/2010/main" val="1547152329"/>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43DF7BD-CABD-41D7-8CAA-537FDFA49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4" y="0"/>
            <a:ext cx="12192000" cy="6858000"/>
          </a:xfrm>
          <a:prstGeom prst="rect">
            <a:avLst/>
          </a:prstGeom>
        </p:spPr>
      </p:pic>
      <p:sp>
        <p:nvSpPr>
          <p:cNvPr id="11" name="Rectangle 10">
            <a:extLst>
              <a:ext uri="{FF2B5EF4-FFF2-40B4-BE49-F238E27FC236}">
                <a16:creationId xmlns:a16="http://schemas.microsoft.com/office/drawing/2014/main" id="{03163DC1-B44E-4464-B4F0-3AABBE5862D7}"/>
              </a:ext>
            </a:extLst>
          </p:cNvPr>
          <p:cNvSpPr/>
          <p:nvPr/>
        </p:nvSpPr>
        <p:spPr>
          <a:xfrm>
            <a:off x="0" y="0"/>
            <a:ext cx="12181806"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56BDC77-AA2C-4595-95F1-79EF3D6398E7}"/>
              </a:ext>
            </a:extLst>
          </p:cNvPr>
          <p:cNvSpPr txBox="1"/>
          <p:nvPr/>
        </p:nvSpPr>
        <p:spPr>
          <a:xfrm>
            <a:off x="7668117" y="5528606"/>
            <a:ext cx="4243755" cy="707886"/>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prstClr val="white"/>
                </a:solidFill>
                <a:effectLst/>
                <a:uLnTx/>
                <a:uFillTx/>
                <a:ea typeface="Roboto Black" panose="02000000000000000000" pitchFamily="2" charset="0"/>
                <a:cs typeface="+mn-cs"/>
              </a:rPr>
              <a:t>LR</a:t>
            </a:r>
            <a:endParaRPr kumimoji="0" lang="en-US" sz="4000" b="1" i="0" u="none" strike="noStrike" kern="1200" cap="none" spc="0" normalizeH="0" baseline="0" noProof="0" dirty="0">
              <a:ln>
                <a:noFill/>
              </a:ln>
              <a:solidFill>
                <a:prstClr val="white"/>
              </a:solidFill>
              <a:effectLst/>
              <a:uLnTx/>
              <a:uFillTx/>
              <a:ea typeface="Roboto Black" panose="02000000000000000000" pitchFamily="2" charset="0"/>
              <a:cs typeface="+mn-cs"/>
            </a:endParaRPr>
          </a:p>
        </p:txBody>
      </p:sp>
      <p:cxnSp>
        <p:nvCxnSpPr>
          <p:cNvPr id="13" name="Straight Connector 12">
            <a:extLst>
              <a:ext uri="{FF2B5EF4-FFF2-40B4-BE49-F238E27FC236}">
                <a16:creationId xmlns:a16="http://schemas.microsoft.com/office/drawing/2014/main" id="{041C1112-A0A7-447C-9911-68520B7053BB}"/>
              </a:ext>
            </a:extLst>
          </p:cNvPr>
          <p:cNvCxnSpPr>
            <a:cxnSpLocks/>
          </p:cNvCxnSpPr>
          <p:nvPr/>
        </p:nvCxnSpPr>
        <p:spPr>
          <a:xfrm>
            <a:off x="7991673" y="6264628"/>
            <a:ext cx="3726715" cy="0"/>
          </a:xfrm>
          <a:prstGeom prst="line">
            <a:avLst/>
          </a:prstGeom>
          <a:ln w="25400">
            <a:solidFill>
              <a:srgbClr val="0070C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39C9437-8E0E-4F2C-A983-3F918E935090}"/>
              </a:ext>
            </a:extLst>
          </p:cNvPr>
          <p:cNvSpPr/>
          <p:nvPr/>
        </p:nvSpPr>
        <p:spPr>
          <a:xfrm>
            <a:off x="280128" y="253219"/>
            <a:ext cx="11631744" cy="4653880"/>
          </a:xfrm>
          <a:prstGeom prst="rect">
            <a:avLst/>
          </a:prstGeom>
          <a:solidFill>
            <a:schemeClr val="bg2">
              <a:lumMod val="25000"/>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6DAC320B-A6FC-468F-BA84-6D1B1EFE5DA4}"/>
              </a:ext>
            </a:extLst>
          </p:cNvPr>
          <p:cNvSpPr/>
          <p:nvPr/>
        </p:nvSpPr>
        <p:spPr>
          <a:xfrm>
            <a:off x="-168812" y="5162843"/>
            <a:ext cx="7686873" cy="1209800"/>
          </a:xfrm>
          <a:prstGeom prst="round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972ECB2-662F-4DE1-AB37-A5198AD5CB15}"/>
              </a:ext>
            </a:extLst>
          </p:cNvPr>
          <p:cNvSpPr txBox="1"/>
          <p:nvPr/>
        </p:nvSpPr>
        <p:spPr>
          <a:xfrm>
            <a:off x="-346394" y="5444206"/>
            <a:ext cx="8041420" cy="646331"/>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smtClean="0">
                <a:solidFill>
                  <a:prstClr val="white"/>
                </a:solidFill>
                <a:ea typeface="Roboto Black" panose="02000000000000000000" pitchFamily="2" charset="0"/>
              </a:rPr>
              <a:t>Cost Function Graph</a:t>
            </a:r>
            <a:endParaRPr kumimoji="0" lang="en-US" sz="3600" b="1" i="0" u="none" strike="noStrike" kern="1200" cap="none" spc="0" normalizeH="0" baseline="0" noProof="0" dirty="0">
              <a:ln>
                <a:noFill/>
              </a:ln>
              <a:solidFill>
                <a:prstClr val="white"/>
              </a:solidFill>
              <a:effectLst/>
              <a:uLnTx/>
              <a:uFillTx/>
              <a:ea typeface="Roboto Black" panose="02000000000000000000" pitchFamily="2" charset="0"/>
            </a:endParaRPr>
          </a:p>
        </p:txBody>
      </p:sp>
      <p:sp>
        <p:nvSpPr>
          <p:cNvPr id="17" name="TextBox 16">
            <a:extLst>
              <a:ext uri="{FF2B5EF4-FFF2-40B4-BE49-F238E27FC236}">
                <a16:creationId xmlns:a16="http://schemas.microsoft.com/office/drawing/2014/main" id="{D550FE4D-CA0D-411C-98A4-BAC9B9F043E4}"/>
              </a:ext>
            </a:extLst>
          </p:cNvPr>
          <p:cNvSpPr txBox="1"/>
          <p:nvPr/>
        </p:nvSpPr>
        <p:spPr>
          <a:xfrm>
            <a:off x="685800" y="1431804"/>
            <a:ext cx="4784203" cy="2585323"/>
          </a:xfrm>
          <a:prstGeom prst="rect">
            <a:avLst/>
          </a:prstGeom>
          <a:noFill/>
        </p:spPr>
        <p:txBody>
          <a:bodyPr wrap="square" rtlCol="0">
            <a:spAutoFit/>
          </a:bodyPr>
          <a:lstStyle/>
          <a:p>
            <a:pPr algn="just"/>
            <a:r>
              <a:rPr lang="en-US" dirty="0">
                <a:solidFill>
                  <a:schemeClr val="bg1"/>
                </a:solidFill>
              </a:rPr>
              <a:t>We can draw the cost function but keep that in mind for every feature means one dimension it means if you have 1 feature you will have two dimensional </a:t>
            </a:r>
            <a:r>
              <a:rPr lang="en-US" dirty="0" smtClean="0">
                <a:solidFill>
                  <a:schemeClr val="bg1"/>
                </a:solidFill>
              </a:rPr>
              <a:t>(x </a:t>
            </a:r>
            <a:r>
              <a:rPr lang="en-US" dirty="0">
                <a:solidFill>
                  <a:schemeClr val="bg1"/>
                </a:solidFill>
              </a:rPr>
              <a:t>axis is for feature </a:t>
            </a:r>
            <a:r>
              <a:rPr lang="en-US" dirty="0" smtClean="0">
                <a:solidFill>
                  <a:schemeClr val="bg1"/>
                </a:solidFill>
              </a:rPr>
              <a:t>weights </a:t>
            </a:r>
            <a:r>
              <a:rPr lang="en-US" dirty="0">
                <a:solidFill>
                  <a:schemeClr val="bg1"/>
                </a:solidFill>
              </a:rPr>
              <a:t>and y axis for cost </a:t>
            </a:r>
            <a:r>
              <a:rPr lang="en-US" dirty="0" smtClean="0">
                <a:solidFill>
                  <a:schemeClr val="bg1"/>
                </a:solidFill>
              </a:rPr>
              <a:t>functions value) graph. For two features we will have 3 dimensional graph. But for more feature we will not be able to graph it because graphing 4 or more dimensional graphs will be impossible.</a:t>
            </a:r>
            <a:endParaRPr lang="en-US" dirty="0">
              <a:solidFill>
                <a:schemeClr val="bg1"/>
              </a:solidFill>
            </a:endParaRPr>
          </a:p>
        </p:txBody>
      </p:sp>
      <p:pic>
        <p:nvPicPr>
          <p:cNvPr id="21" name="Picture 20">
            <a:extLst>
              <a:ext uri="{FF2B5EF4-FFF2-40B4-BE49-F238E27FC236}">
                <a16:creationId xmlns:a16="http://schemas.microsoft.com/office/drawing/2014/main" id="{F5F95487-65DD-45CC-88D6-1C166B2AA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1" y="704324"/>
            <a:ext cx="5352470" cy="3708309"/>
          </a:xfrm>
          <a:prstGeom prst="rect">
            <a:avLst/>
          </a:prstGeom>
        </p:spPr>
      </p:pic>
    </p:spTree>
    <p:extLst>
      <p:ext uri="{BB962C8B-B14F-4D97-AF65-F5344CB8AC3E}">
        <p14:creationId xmlns:p14="http://schemas.microsoft.com/office/powerpoint/2010/main" val="2929162326"/>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43DF7BD-CABD-41D7-8CAA-537FDFA49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4" y="0"/>
            <a:ext cx="12192000" cy="6858000"/>
          </a:xfrm>
          <a:prstGeom prst="rect">
            <a:avLst/>
          </a:prstGeom>
        </p:spPr>
      </p:pic>
      <p:sp>
        <p:nvSpPr>
          <p:cNvPr id="11" name="Rectangle 10">
            <a:extLst>
              <a:ext uri="{FF2B5EF4-FFF2-40B4-BE49-F238E27FC236}">
                <a16:creationId xmlns:a16="http://schemas.microsoft.com/office/drawing/2014/main" id="{03163DC1-B44E-4464-B4F0-3AABBE5862D7}"/>
              </a:ext>
            </a:extLst>
          </p:cNvPr>
          <p:cNvSpPr/>
          <p:nvPr/>
        </p:nvSpPr>
        <p:spPr>
          <a:xfrm>
            <a:off x="0" y="0"/>
            <a:ext cx="12181806"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56BDC77-AA2C-4595-95F1-79EF3D6398E7}"/>
              </a:ext>
            </a:extLst>
          </p:cNvPr>
          <p:cNvSpPr txBox="1"/>
          <p:nvPr/>
        </p:nvSpPr>
        <p:spPr>
          <a:xfrm>
            <a:off x="7668117" y="5528606"/>
            <a:ext cx="4243755" cy="707886"/>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prstClr val="white"/>
                </a:solidFill>
                <a:effectLst/>
                <a:uLnTx/>
                <a:uFillTx/>
                <a:ea typeface="Roboto Black" panose="02000000000000000000" pitchFamily="2" charset="0"/>
                <a:cs typeface="+mn-cs"/>
              </a:rPr>
              <a:t>LR</a:t>
            </a:r>
            <a:endParaRPr kumimoji="0" lang="en-US" sz="4000" b="1" i="0" u="none" strike="noStrike" kern="1200" cap="none" spc="0" normalizeH="0" baseline="0" noProof="0" dirty="0">
              <a:ln>
                <a:noFill/>
              </a:ln>
              <a:solidFill>
                <a:prstClr val="white"/>
              </a:solidFill>
              <a:effectLst/>
              <a:uLnTx/>
              <a:uFillTx/>
              <a:ea typeface="Roboto Black" panose="02000000000000000000" pitchFamily="2" charset="0"/>
              <a:cs typeface="+mn-cs"/>
            </a:endParaRPr>
          </a:p>
        </p:txBody>
      </p:sp>
      <p:cxnSp>
        <p:nvCxnSpPr>
          <p:cNvPr id="13" name="Straight Connector 12">
            <a:extLst>
              <a:ext uri="{FF2B5EF4-FFF2-40B4-BE49-F238E27FC236}">
                <a16:creationId xmlns:a16="http://schemas.microsoft.com/office/drawing/2014/main" id="{041C1112-A0A7-447C-9911-68520B7053BB}"/>
              </a:ext>
            </a:extLst>
          </p:cNvPr>
          <p:cNvCxnSpPr>
            <a:cxnSpLocks/>
          </p:cNvCxnSpPr>
          <p:nvPr/>
        </p:nvCxnSpPr>
        <p:spPr>
          <a:xfrm>
            <a:off x="7991673" y="6264628"/>
            <a:ext cx="3726715" cy="0"/>
          </a:xfrm>
          <a:prstGeom prst="line">
            <a:avLst/>
          </a:prstGeom>
          <a:ln w="25400">
            <a:solidFill>
              <a:srgbClr val="0070C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39C9437-8E0E-4F2C-A983-3F918E935090}"/>
              </a:ext>
            </a:extLst>
          </p:cNvPr>
          <p:cNvSpPr/>
          <p:nvPr/>
        </p:nvSpPr>
        <p:spPr>
          <a:xfrm>
            <a:off x="280128" y="253219"/>
            <a:ext cx="11631744" cy="4653880"/>
          </a:xfrm>
          <a:prstGeom prst="rect">
            <a:avLst/>
          </a:prstGeom>
          <a:solidFill>
            <a:schemeClr val="bg2">
              <a:lumMod val="25000"/>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6DAC320B-A6FC-468F-BA84-6D1B1EFE5DA4}"/>
              </a:ext>
            </a:extLst>
          </p:cNvPr>
          <p:cNvSpPr/>
          <p:nvPr/>
        </p:nvSpPr>
        <p:spPr>
          <a:xfrm>
            <a:off x="-168812" y="5162843"/>
            <a:ext cx="7686873" cy="1209800"/>
          </a:xfrm>
          <a:prstGeom prst="round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972ECB2-662F-4DE1-AB37-A5198AD5CB15}"/>
              </a:ext>
            </a:extLst>
          </p:cNvPr>
          <p:cNvSpPr txBox="1"/>
          <p:nvPr/>
        </p:nvSpPr>
        <p:spPr>
          <a:xfrm>
            <a:off x="-346394" y="5444206"/>
            <a:ext cx="8041420" cy="646331"/>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noProof="0" dirty="0" smtClean="0">
                <a:solidFill>
                  <a:prstClr val="white"/>
                </a:solidFill>
                <a:ea typeface="Roboto Black" panose="02000000000000000000" pitchFamily="2" charset="0"/>
              </a:rPr>
              <a:t>Gradient Descent</a:t>
            </a:r>
            <a:endParaRPr kumimoji="0" lang="en-US" sz="3600" b="1" i="0" u="none" strike="noStrike" kern="1200" cap="none" spc="0" normalizeH="0" baseline="0" noProof="0" dirty="0">
              <a:ln>
                <a:noFill/>
              </a:ln>
              <a:solidFill>
                <a:prstClr val="white"/>
              </a:solidFill>
              <a:effectLst/>
              <a:uLnTx/>
              <a:uFillTx/>
              <a:ea typeface="Roboto Black" panose="02000000000000000000" pitchFamily="2" charset="0"/>
            </a:endParaRPr>
          </a:p>
        </p:txBody>
      </p:sp>
      <p:sp>
        <p:nvSpPr>
          <p:cNvPr id="17" name="TextBox 16">
            <a:extLst>
              <a:ext uri="{FF2B5EF4-FFF2-40B4-BE49-F238E27FC236}">
                <a16:creationId xmlns:a16="http://schemas.microsoft.com/office/drawing/2014/main" id="{D550FE4D-CA0D-411C-98A4-BAC9B9F043E4}"/>
              </a:ext>
            </a:extLst>
          </p:cNvPr>
          <p:cNvSpPr txBox="1"/>
          <p:nvPr/>
        </p:nvSpPr>
        <p:spPr>
          <a:xfrm>
            <a:off x="1043846" y="1010042"/>
            <a:ext cx="4724401" cy="3416320"/>
          </a:xfrm>
          <a:prstGeom prst="rect">
            <a:avLst/>
          </a:prstGeom>
          <a:noFill/>
        </p:spPr>
        <p:txBody>
          <a:bodyPr wrap="square" rtlCol="0">
            <a:spAutoFit/>
          </a:bodyPr>
          <a:lstStyle/>
          <a:p>
            <a:pPr algn="just"/>
            <a:r>
              <a:rPr lang="en-US" dirty="0">
                <a:solidFill>
                  <a:schemeClr val="bg1"/>
                </a:solidFill>
              </a:rPr>
              <a:t>Gradient descent is an optimization algorithm which is commonly-used to train machine learning models and neural networks</a:t>
            </a:r>
            <a:r>
              <a:rPr lang="en-US" dirty="0" smtClean="0">
                <a:solidFill>
                  <a:schemeClr val="bg1"/>
                </a:solidFill>
              </a:rPr>
              <a:t>.</a:t>
            </a:r>
            <a:r>
              <a:rPr lang="en-US" dirty="0">
                <a:solidFill>
                  <a:schemeClr val="bg1"/>
                </a:solidFill>
              </a:rPr>
              <a:t> Training data helps these models learn over time, and the cost function within gradient descent specifically acts as a barometer, gauging its accuracy with each iteration of parameter updates</a:t>
            </a:r>
            <a:r>
              <a:rPr lang="en-US" dirty="0" smtClean="0">
                <a:solidFill>
                  <a:schemeClr val="bg1"/>
                </a:solidFill>
              </a:rPr>
              <a:t>. In GD optimization we use opposite direction of partial derivative of cost function by length that we specify as alpha. Our goal in this optimization technique is to reach the global minimum value of the cost function.</a:t>
            </a:r>
          </a:p>
        </p:txBody>
      </p:sp>
      <p:pic>
        <p:nvPicPr>
          <p:cNvPr id="21" name="Picture 20">
            <a:extLst>
              <a:ext uri="{FF2B5EF4-FFF2-40B4-BE49-F238E27FC236}">
                <a16:creationId xmlns:a16="http://schemas.microsoft.com/office/drawing/2014/main" id="{F5F95487-65DD-45CC-88D6-1C166B2AA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965" y="726004"/>
            <a:ext cx="5037439" cy="3708309"/>
          </a:xfrm>
          <a:prstGeom prst="rect">
            <a:avLst/>
          </a:prstGeom>
        </p:spPr>
      </p:pic>
    </p:spTree>
    <p:extLst>
      <p:ext uri="{BB962C8B-B14F-4D97-AF65-F5344CB8AC3E}">
        <p14:creationId xmlns:p14="http://schemas.microsoft.com/office/powerpoint/2010/main" val="229391405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43DF7BD-CABD-41D7-8CAA-537FDFA49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4" y="0"/>
            <a:ext cx="12192000" cy="6858000"/>
          </a:xfrm>
          <a:prstGeom prst="rect">
            <a:avLst/>
          </a:prstGeom>
        </p:spPr>
      </p:pic>
      <p:sp>
        <p:nvSpPr>
          <p:cNvPr id="11" name="Rectangle 10">
            <a:extLst>
              <a:ext uri="{FF2B5EF4-FFF2-40B4-BE49-F238E27FC236}">
                <a16:creationId xmlns:a16="http://schemas.microsoft.com/office/drawing/2014/main" id="{03163DC1-B44E-4464-B4F0-3AABBE5862D7}"/>
              </a:ext>
            </a:extLst>
          </p:cNvPr>
          <p:cNvSpPr/>
          <p:nvPr/>
        </p:nvSpPr>
        <p:spPr>
          <a:xfrm>
            <a:off x="0" y="0"/>
            <a:ext cx="12181806"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56BDC77-AA2C-4595-95F1-79EF3D6398E7}"/>
              </a:ext>
            </a:extLst>
          </p:cNvPr>
          <p:cNvSpPr txBox="1"/>
          <p:nvPr/>
        </p:nvSpPr>
        <p:spPr>
          <a:xfrm>
            <a:off x="7668117" y="5528606"/>
            <a:ext cx="4243755" cy="707886"/>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prstClr val="white"/>
                </a:solidFill>
                <a:effectLst/>
                <a:uLnTx/>
                <a:uFillTx/>
                <a:ea typeface="Roboto Black" panose="02000000000000000000" pitchFamily="2" charset="0"/>
                <a:cs typeface="+mn-cs"/>
              </a:rPr>
              <a:t>LR</a:t>
            </a:r>
            <a:endParaRPr kumimoji="0" lang="en-US" sz="4000" b="1" i="0" u="none" strike="noStrike" kern="1200" cap="none" spc="0" normalizeH="0" baseline="0" noProof="0" dirty="0">
              <a:ln>
                <a:noFill/>
              </a:ln>
              <a:solidFill>
                <a:prstClr val="white"/>
              </a:solidFill>
              <a:effectLst/>
              <a:uLnTx/>
              <a:uFillTx/>
              <a:ea typeface="Roboto Black" panose="02000000000000000000" pitchFamily="2" charset="0"/>
              <a:cs typeface="+mn-cs"/>
            </a:endParaRPr>
          </a:p>
        </p:txBody>
      </p:sp>
      <p:cxnSp>
        <p:nvCxnSpPr>
          <p:cNvPr id="13" name="Straight Connector 12">
            <a:extLst>
              <a:ext uri="{FF2B5EF4-FFF2-40B4-BE49-F238E27FC236}">
                <a16:creationId xmlns:a16="http://schemas.microsoft.com/office/drawing/2014/main" id="{041C1112-A0A7-447C-9911-68520B7053BB}"/>
              </a:ext>
            </a:extLst>
          </p:cNvPr>
          <p:cNvCxnSpPr>
            <a:cxnSpLocks/>
          </p:cNvCxnSpPr>
          <p:nvPr/>
        </p:nvCxnSpPr>
        <p:spPr>
          <a:xfrm>
            <a:off x="7991673" y="6264628"/>
            <a:ext cx="3726715" cy="0"/>
          </a:xfrm>
          <a:prstGeom prst="line">
            <a:avLst/>
          </a:prstGeom>
          <a:ln w="25400">
            <a:solidFill>
              <a:srgbClr val="0070C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39C9437-8E0E-4F2C-A983-3F918E935090}"/>
              </a:ext>
            </a:extLst>
          </p:cNvPr>
          <p:cNvSpPr/>
          <p:nvPr/>
        </p:nvSpPr>
        <p:spPr>
          <a:xfrm>
            <a:off x="280128" y="253219"/>
            <a:ext cx="11631744" cy="4653880"/>
          </a:xfrm>
          <a:prstGeom prst="rect">
            <a:avLst/>
          </a:prstGeom>
          <a:solidFill>
            <a:schemeClr val="bg2">
              <a:lumMod val="25000"/>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6DAC320B-A6FC-468F-BA84-6D1B1EFE5DA4}"/>
              </a:ext>
            </a:extLst>
          </p:cNvPr>
          <p:cNvSpPr/>
          <p:nvPr/>
        </p:nvSpPr>
        <p:spPr>
          <a:xfrm>
            <a:off x="-168812" y="5162843"/>
            <a:ext cx="7686873" cy="1209800"/>
          </a:xfrm>
          <a:prstGeom prst="round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972ECB2-662F-4DE1-AB37-A5198AD5CB15}"/>
              </a:ext>
            </a:extLst>
          </p:cNvPr>
          <p:cNvSpPr txBox="1"/>
          <p:nvPr/>
        </p:nvSpPr>
        <p:spPr>
          <a:xfrm>
            <a:off x="-346394" y="5444206"/>
            <a:ext cx="8041420" cy="523220"/>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noProof="0" dirty="0" smtClean="0">
                <a:solidFill>
                  <a:prstClr val="white"/>
                </a:solidFill>
                <a:ea typeface="Roboto Black" panose="02000000000000000000" pitchFamily="2" charset="0"/>
              </a:rPr>
              <a:t>Gradient Descent Visualization for one feature</a:t>
            </a:r>
            <a:endParaRPr kumimoji="0" lang="en-US" sz="2800" b="1" i="0" u="none" strike="noStrike" kern="1200" cap="none" spc="0" normalizeH="0" baseline="0" noProof="0" dirty="0">
              <a:ln>
                <a:noFill/>
              </a:ln>
              <a:solidFill>
                <a:prstClr val="white"/>
              </a:solidFill>
              <a:effectLst/>
              <a:uLnTx/>
              <a:uFillTx/>
              <a:ea typeface="Roboto Black" panose="02000000000000000000" pitchFamily="2" charset="0"/>
            </a:endParaRPr>
          </a:p>
        </p:txBody>
      </p:sp>
      <p:pic>
        <p:nvPicPr>
          <p:cNvPr id="21" name="Picture 20">
            <a:extLst>
              <a:ext uri="{FF2B5EF4-FFF2-40B4-BE49-F238E27FC236}">
                <a16:creationId xmlns:a16="http://schemas.microsoft.com/office/drawing/2014/main" id="{F5F95487-65DD-45CC-88D6-1C166B2AA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533401"/>
            <a:ext cx="10883605" cy="4036072"/>
          </a:xfrm>
          <a:prstGeom prst="rect">
            <a:avLst/>
          </a:prstGeom>
        </p:spPr>
      </p:pic>
    </p:spTree>
    <p:extLst>
      <p:ext uri="{BB962C8B-B14F-4D97-AF65-F5344CB8AC3E}">
        <p14:creationId xmlns:p14="http://schemas.microsoft.com/office/powerpoint/2010/main" val="540677305"/>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43DF7BD-CABD-41D7-8CAA-537FDFA49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4" y="0"/>
            <a:ext cx="12192000" cy="6858000"/>
          </a:xfrm>
          <a:prstGeom prst="rect">
            <a:avLst/>
          </a:prstGeom>
        </p:spPr>
      </p:pic>
      <p:sp>
        <p:nvSpPr>
          <p:cNvPr id="11" name="Rectangle 10">
            <a:extLst>
              <a:ext uri="{FF2B5EF4-FFF2-40B4-BE49-F238E27FC236}">
                <a16:creationId xmlns:a16="http://schemas.microsoft.com/office/drawing/2014/main" id="{03163DC1-B44E-4464-B4F0-3AABBE5862D7}"/>
              </a:ext>
            </a:extLst>
          </p:cNvPr>
          <p:cNvSpPr/>
          <p:nvPr/>
        </p:nvSpPr>
        <p:spPr>
          <a:xfrm>
            <a:off x="0" y="0"/>
            <a:ext cx="12181806"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56BDC77-AA2C-4595-95F1-79EF3D6398E7}"/>
              </a:ext>
            </a:extLst>
          </p:cNvPr>
          <p:cNvSpPr txBox="1"/>
          <p:nvPr/>
        </p:nvSpPr>
        <p:spPr>
          <a:xfrm>
            <a:off x="7668117" y="5528606"/>
            <a:ext cx="4243755" cy="707886"/>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prstClr val="white"/>
                </a:solidFill>
                <a:effectLst/>
                <a:uLnTx/>
                <a:uFillTx/>
                <a:ea typeface="Roboto Black" panose="02000000000000000000" pitchFamily="2" charset="0"/>
                <a:cs typeface="+mn-cs"/>
              </a:rPr>
              <a:t>LR</a:t>
            </a:r>
            <a:endParaRPr kumimoji="0" lang="en-US" sz="4000" b="1" i="0" u="none" strike="noStrike" kern="1200" cap="none" spc="0" normalizeH="0" baseline="0" noProof="0" dirty="0">
              <a:ln>
                <a:noFill/>
              </a:ln>
              <a:solidFill>
                <a:prstClr val="white"/>
              </a:solidFill>
              <a:effectLst/>
              <a:uLnTx/>
              <a:uFillTx/>
              <a:ea typeface="Roboto Black" panose="02000000000000000000" pitchFamily="2" charset="0"/>
              <a:cs typeface="+mn-cs"/>
            </a:endParaRPr>
          </a:p>
        </p:txBody>
      </p:sp>
      <p:cxnSp>
        <p:nvCxnSpPr>
          <p:cNvPr id="13" name="Straight Connector 12">
            <a:extLst>
              <a:ext uri="{FF2B5EF4-FFF2-40B4-BE49-F238E27FC236}">
                <a16:creationId xmlns:a16="http://schemas.microsoft.com/office/drawing/2014/main" id="{041C1112-A0A7-447C-9911-68520B7053BB}"/>
              </a:ext>
            </a:extLst>
          </p:cNvPr>
          <p:cNvCxnSpPr>
            <a:cxnSpLocks/>
          </p:cNvCxnSpPr>
          <p:nvPr/>
        </p:nvCxnSpPr>
        <p:spPr>
          <a:xfrm>
            <a:off x="7991673" y="6264628"/>
            <a:ext cx="3726715" cy="0"/>
          </a:xfrm>
          <a:prstGeom prst="line">
            <a:avLst/>
          </a:prstGeom>
          <a:ln w="25400">
            <a:solidFill>
              <a:srgbClr val="0070C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39C9437-8E0E-4F2C-A983-3F918E935090}"/>
              </a:ext>
            </a:extLst>
          </p:cNvPr>
          <p:cNvSpPr/>
          <p:nvPr/>
        </p:nvSpPr>
        <p:spPr>
          <a:xfrm>
            <a:off x="280128" y="253219"/>
            <a:ext cx="11631744" cy="4653880"/>
          </a:xfrm>
          <a:prstGeom prst="rect">
            <a:avLst/>
          </a:prstGeom>
          <a:solidFill>
            <a:schemeClr val="bg2">
              <a:lumMod val="25000"/>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6DAC320B-A6FC-468F-BA84-6D1B1EFE5DA4}"/>
              </a:ext>
            </a:extLst>
          </p:cNvPr>
          <p:cNvSpPr/>
          <p:nvPr/>
        </p:nvSpPr>
        <p:spPr>
          <a:xfrm>
            <a:off x="-168812" y="5162843"/>
            <a:ext cx="7686873" cy="1209800"/>
          </a:xfrm>
          <a:prstGeom prst="round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972ECB2-662F-4DE1-AB37-A5198AD5CB15}"/>
              </a:ext>
            </a:extLst>
          </p:cNvPr>
          <p:cNvSpPr txBox="1"/>
          <p:nvPr/>
        </p:nvSpPr>
        <p:spPr>
          <a:xfrm>
            <a:off x="-346394" y="5444206"/>
            <a:ext cx="8041420" cy="523220"/>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noProof="0" dirty="0" smtClean="0">
                <a:solidFill>
                  <a:prstClr val="white"/>
                </a:solidFill>
                <a:ea typeface="Roboto Black" panose="02000000000000000000" pitchFamily="2" charset="0"/>
              </a:rPr>
              <a:t>Gradient Descent Visualization for two feature</a:t>
            </a:r>
            <a:endParaRPr kumimoji="0" lang="en-US" sz="2800" b="1" i="0" u="none" strike="noStrike" kern="1200" cap="none" spc="0" normalizeH="0" baseline="0" noProof="0" dirty="0">
              <a:ln>
                <a:noFill/>
              </a:ln>
              <a:solidFill>
                <a:prstClr val="white"/>
              </a:solidFill>
              <a:effectLst/>
              <a:uLnTx/>
              <a:uFillTx/>
              <a:ea typeface="Roboto Black" panose="02000000000000000000" pitchFamily="2" charset="0"/>
            </a:endParaRPr>
          </a:p>
        </p:txBody>
      </p:sp>
      <p:pic>
        <p:nvPicPr>
          <p:cNvPr id="21" name="Picture 20">
            <a:extLst>
              <a:ext uri="{FF2B5EF4-FFF2-40B4-BE49-F238E27FC236}">
                <a16:creationId xmlns:a16="http://schemas.microsoft.com/office/drawing/2014/main" id="{F5F95487-65DD-45CC-88D6-1C166B2AA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533401"/>
            <a:ext cx="10287000" cy="4036072"/>
          </a:xfrm>
          <a:prstGeom prst="rect">
            <a:avLst/>
          </a:prstGeom>
        </p:spPr>
      </p:pic>
    </p:spTree>
    <p:extLst>
      <p:ext uri="{BB962C8B-B14F-4D97-AF65-F5344CB8AC3E}">
        <p14:creationId xmlns:p14="http://schemas.microsoft.com/office/powerpoint/2010/main" val="1778495942"/>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43DF7BD-CABD-41D7-8CAA-537FDFA49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4" y="0"/>
            <a:ext cx="12192000" cy="6858000"/>
          </a:xfrm>
          <a:prstGeom prst="rect">
            <a:avLst/>
          </a:prstGeom>
        </p:spPr>
      </p:pic>
      <p:sp>
        <p:nvSpPr>
          <p:cNvPr id="11" name="Rectangle 10">
            <a:extLst>
              <a:ext uri="{FF2B5EF4-FFF2-40B4-BE49-F238E27FC236}">
                <a16:creationId xmlns:a16="http://schemas.microsoft.com/office/drawing/2014/main" id="{03163DC1-B44E-4464-B4F0-3AABBE5862D7}"/>
              </a:ext>
            </a:extLst>
          </p:cNvPr>
          <p:cNvSpPr/>
          <p:nvPr/>
        </p:nvSpPr>
        <p:spPr>
          <a:xfrm>
            <a:off x="0" y="0"/>
            <a:ext cx="12181806"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56BDC77-AA2C-4595-95F1-79EF3D6398E7}"/>
              </a:ext>
            </a:extLst>
          </p:cNvPr>
          <p:cNvSpPr txBox="1"/>
          <p:nvPr/>
        </p:nvSpPr>
        <p:spPr>
          <a:xfrm>
            <a:off x="7668117" y="5528606"/>
            <a:ext cx="4243755" cy="707886"/>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prstClr val="white"/>
                </a:solidFill>
                <a:effectLst/>
                <a:uLnTx/>
                <a:uFillTx/>
                <a:ea typeface="Roboto Black" panose="02000000000000000000" pitchFamily="2" charset="0"/>
                <a:cs typeface="+mn-cs"/>
              </a:rPr>
              <a:t>LR</a:t>
            </a:r>
            <a:endParaRPr kumimoji="0" lang="en-US" sz="4000" b="1" i="0" u="none" strike="noStrike" kern="1200" cap="none" spc="0" normalizeH="0" baseline="0" noProof="0" dirty="0">
              <a:ln>
                <a:noFill/>
              </a:ln>
              <a:solidFill>
                <a:prstClr val="white"/>
              </a:solidFill>
              <a:effectLst/>
              <a:uLnTx/>
              <a:uFillTx/>
              <a:ea typeface="Roboto Black" panose="02000000000000000000" pitchFamily="2" charset="0"/>
              <a:cs typeface="+mn-cs"/>
            </a:endParaRPr>
          </a:p>
        </p:txBody>
      </p:sp>
      <p:cxnSp>
        <p:nvCxnSpPr>
          <p:cNvPr id="13" name="Straight Connector 12">
            <a:extLst>
              <a:ext uri="{FF2B5EF4-FFF2-40B4-BE49-F238E27FC236}">
                <a16:creationId xmlns:a16="http://schemas.microsoft.com/office/drawing/2014/main" id="{041C1112-A0A7-447C-9911-68520B7053BB}"/>
              </a:ext>
            </a:extLst>
          </p:cNvPr>
          <p:cNvCxnSpPr>
            <a:cxnSpLocks/>
          </p:cNvCxnSpPr>
          <p:nvPr/>
        </p:nvCxnSpPr>
        <p:spPr>
          <a:xfrm>
            <a:off x="7991673" y="6264628"/>
            <a:ext cx="3726715" cy="0"/>
          </a:xfrm>
          <a:prstGeom prst="line">
            <a:avLst/>
          </a:prstGeom>
          <a:ln w="25400">
            <a:solidFill>
              <a:srgbClr val="0070C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39C9437-8E0E-4F2C-A983-3F918E935090}"/>
              </a:ext>
            </a:extLst>
          </p:cNvPr>
          <p:cNvSpPr/>
          <p:nvPr/>
        </p:nvSpPr>
        <p:spPr>
          <a:xfrm>
            <a:off x="280128" y="253219"/>
            <a:ext cx="11631744" cy="4653880"/>
          </a:xfrm>
          <a:prstGeom prst="rect">
            <a:avLst/>
          </a:prstGeom>
          <a:solidFill>
            <a:schemeClr val="bg2">
              <a:lumMod val="25000"/>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6DAC320B-A6FC-468F-BA84-6D1B1EFE5DA4}"/>
              </a:ext>
            </a:extLst>
          </p:cNvPr>
          <p:cNvSpPr/>
          <p:nvPr/>
        </p:nvSpPr>
        <p:spPr>
          <a:xfrm>
            <a:off x="-168812" y="5162843"/>
            <a:ext cx="7686873" cy="1209800"/>
          </a:xfrm>
          <a:prstGeom prst="round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972ECB2-662F-4DE1-AB37-A5198AD5CB15}"/>
              </a:ext>
            </a:extLst>
          </p:cNvPr>
          <p:cNvSpPr txBox="1"/>
          <p:nvPr/>
        </p:nvSpPr>
        <p:spPr>
          <a:xfrm>
            <a:off x="-346394" y="5444206"/>
            <a:ext cx="8041420" cy="646331"/>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noProof="0" dirty="0" smtClean="0">
                <a:solidFill>
                  <a:prstClr val="white"/>
                </a:solidFill>
                <a:ea typeface="Roboto Black" panose="02000000000000000000" pitchFamily="2" charset="0"/>
              </a:rPr>
              <a:t>How GD works</a:t>
            </a:r>
            <a:endParaRPr kumimoji="0" lang="en-US" sz="3600" b="1" i="0" u="none" strike="noStrike" kern="1200" cap="none" spc="0" normalizeH="0" baseline="0" noProof="0" dirty="0">
              <a:ln>
                <a:noFill/>
              </a:ln>
              <a:solidFill>
                <a:prstClr val="white"/>
              </a:solidFill>
              <a:effectLst/>
              <a:uLnTx/>
              <a:uFillTx/>
              <a:ea typeface="Roboto Black" panose="02000000000000000000" pitchFamily="2" charset="0"/>
            </a:endParaRPr>
          </a:p>
        </p:txBody>
      </p:sp>
      <p:sp>
        <p:nvSpPr>
          <p:cNvPr id="17" name="TextBox 16">
            <a:extLst>
              <a:ext uri="{FF2B5EF4-FFF2-40B4-BE49-F238E27FC236}">
                <a16:creationId xmlns:a16="http://schemas.microsoft.com/office/drawing/2014/main" id="{D550FE4D-CA0D-411C-98A4-BAC9B9F043E4}"/>
              </a:ext>
            </a:extLst>
          </p:cNvPr>
          <p:cNvSpPr txBox="1"/>
          <p:nvPr/>
        </p:nvSpPr>
        <p:spPr>
          <a:xfrm>
            <a:off x="685800" y="439490"/>
            <a:ext cx="5503696" cy="4247317"/>
          </a:xfrm>
          <a:prstGeom prst="rect">
            <a:avLst/>
          </a:prstGeom>
          <a:noFill/>
        </p:spPr>
        <p:txBody>
          <a:bodyPr wrap="square" rtlCol="0">
            <a:spAutoFit/>
          </a:bodyPr>
          <a:lstStyle/>
          <a:p>
            <a:pPr algn="just"/>
            <a:r>
              <a:rPr lang="en-US" dirty="0" smtClean="0">
                <a:solidFill>
                  <a:schemeClr val="bg1"/>
                </a:solidFill>
              </a:rPr>
              <a:t>As we mentioned in previous slides, GD uses partial derivatives of cost function to go in opposite direction of partial derivatives in order to reach the global minimum. If we take partial derivatives of cost function based on the w or weights we can get the GD optimization formula.</a:t>
            </a:r>
          </a:p>
          <a:p>
            <a:pPr algn="just"/>
            <a:r>
              <a:rPr lang="en-US" dirty="0" smtClean="0">
                <a:solidFill>
                  <a:schemeClr val="bg1"/>
                </a:solidFill>
              </a:rPr>
              <a:t>GD is iterative optimization technique which means it uses its previous value to optimize the value of weights.  There is one extra variable in that formula which is alpha. Alpha is the size of step of movement from previous position to new position. We should take alpha not too small because it will take too much iteration to reach global minimum and not too big because it will diverge if it passes the global minimum. (Divergence of GD is another topic that we can cover later)</a:t>
            </a:r>
          </a:p>
        </p:txBody>
      </p:sp>
      <p:pic>
        <p:nvPicPr>
          <p:cNvPr id="21" name="Picture 20">
            <a:extLst>
              <a:ext uri="{FF2B5EF4-FFF2-40B4-BE49-F238E27FC236}">
                <a16:creationId xmlns:a16="http://schemas.microsoft.com/office/drawing/2014/main" id="{F5F95487-65DD-45CC-88D6-1C166B2AA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3216" y="726004"/>
            <a:ext cx="4754936" cy="3708309"/>
          </a:xfrm>
          <a:prstGeom prst="rect">
            <a:avLst/>
          </a:prstGeom>
        </p:spPr>
      </p:pic>
    </p:spTree>
    <p:extLst>
      <p:ext uri="{BB962C8B-B14F-4D97-AF65-F5344CB8AC3E}">
        <p14:creationId xmlns:p14="http://schemas.microsoft.com/office/powerpoint/2010/main" val="503311238"/>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43DF7BD-CABD-41D7-8CAA-537FDFA49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4" y="0"/>
            <a:ext cx="12192000" cy="6858000"/>
          </a:xfrm>
          <a:prstGeom prst="rect">
            <a:avLst/>
          </a:prstGeom>
        </p:spPr>
      </p:pic>
      <p:sp>
        <p:nvSpPr>
          <p:cNvPr id="11" name="Rectangle 10">
            <a:extLst>
              <a:ext uri="{FF2B5EF4-FFF2-40B4-BE49-F238E27FC236}">
                <a16:creationId xmlns:a16="http://schemas.microsoft.com/office/drawing/2014/main" id="{03163DC1-B44E-4464-B4F0-3AABBE5862D7}"/>
              </a:ext>
            </a:extLst>
          </p:cNvPr>
          <p:cNvSpPr/>
          <p:nvPr/>
        </p:nvSpPr>
        <p:spPr>
          <a:xfrm>
            <a:off x="0" y="0"/>
            <a:ext cx="12181806"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56BDC77-AA2C-4595-95F1-79EF3D6398E7}"/>
              </a:ext>
            </a:extLst>
          </p:cNvPr>
          <p:cNvSpPr txBox="1"/>
          <p:nvPr/>
        </p:nvSpPr>
        <p:spPr>
          <a:xfrm>
            <a:off x="7668117" y="5528606"/>
            <a:ext cx="4243755" cy="707886"/>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prstClr val="white"/>
                </a:solidFill>
                <a:effectLst/>
                <a:uLnTx/>
                <a:uFillTx/>
                <a:ea typeface="Roboto Black" panose="02000000000000000000" pitchFamily="2" charset="0"/>
                <a:cs typeface="+mn-cs"/>
              </a:rPr>
              <a:t>LR</a:t>
            </a:r>
            <a:endParaRPr kumimoji="0" lang="en-US" sz="4000" b="1" i="0" u="none" strike="noStrike" kern="1200" cap="none" spc="0" normalizeH="0" baseline="0" noProof="0" dirty="0">
              <a:ln>
                <a:noFill/>
              </a:ln>
              <a:solidFill>
                <a:prstClr val="white"/>
              </a:solidFill>
              <a:effectLst/>
              <a:uLnTx/>
              <a:uFillTx/>
              <a:ea typeface="Roboto Black" panose="02000000000000000000" pitchFamily="2" charset="0"/>
              <a:cs typeface="+mn-cs"/>
            </a:endParaRPr>
          </a:p>
        </p:txBody>
      </p:sp>
      <p:cxnSp>
        <p:nvCxnSpPr>
          <p:cNvPr id="13" name="Straight Connector 12">
            <a:extLst>
              <a:ext uri="{FF2B5EF4-FFF2-40B4-BE49-F238E27FC236}">
                <a16:creationId xmlns:a16="http://schemas.microsoft.com/office/drawing/2014/main" id="{041C1112-A0A7-447C-9911-68520B7053BB}"/>
              </a:ext>
            </a:extLst>
          </p:cNvPr>
          <p:cNvCxnSpPr>
            <a:cxnSpLocks/>
          </p:cNvCxnSpPr>
          <p:nvPr/>
        </p:nvCxnSpPr>
        <p:spPr>
          <a:xfrm>
            <a:off x="7991673" y="6264628"/>
            <a:ext cx="3726715" cy="0"/>
          </a:xfrm>
          <a:prstGeom prst="line">
            <a:avLst/>
          </a:prstGeom>
          <a:ln w="25400">
            <a:solidFill>
              <a:srgbClr val="0070C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39C9437-8E0E-4F2C-A983-3F918E935090}"/>
              </a:ext>
            </a:extLst>
          </p:cNvPr>
          <p:cNvSpPr/>
          <p:nvPr/>
        </p:nvSpPr>
        <p:spPr>
          <a:xfrm>
            <a:off x="280128" y="253219"/>
            <a:ext cx="11631744" cy="4653880"/>
          </a:xfrm>
          <a:prstGeom prst="rect">
            <a:avLst/>
          </a:prstGeom>
          <a:solidFill>
            <a:schemeClr val="bg2">
              <a:lumMod val="25000"/>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6DAC320B-A6FC-468F-BA84-6D1B1EFE5DA4}"/>
              </a:ext>
            </a:extLst>
          </p:cNvPr>
          <p:cNvSpPr/>
          <p:nvPr/>
        </p:nvSpPr>
        <p:spPr>
          <a:xfrm>
            <a:off x="-168812" y="5162843"/>
            <a:ext cx="7686873" cy="1209800"/>
          </a:xfrm>
          <a:prstGeom prst="round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972ECB2-662F-4DE1-AB37-A5198AD5CB15}"/>
              </a:ext>
            </a:extLst>
          </p:cNvPr>
          <p:cNvSpPr txBox="1"/>
          <p:nvPr/>
        </p:nvSpPr>
        <p:spPr>
          <a:xfrm>
            <a:off x="-346086" y="5506133"/>
            <a:ext cx="8041420" cy="523220"/>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noProof="0" dirty="0" smtClean="0">
                <a:solidFill>
                  <a:prstClr val="white"/>
                </a:solidFill>
                <a:ea typeface="Roboto Black" panose="02000000000000000000" pitchFamily="2" charset="0"/>
              </a:rPr>
              <a:t>GD is convergence Optimization technique</a:t>
            </a:r>
            <a:endParaRPr kumimoji="0" lang="en-US" sz="2800" b="1" i="0" u="none" strike="noStrike" kern="1200" cap="none" spc="0" normalizeH="0" baseline="0" noProof="0" dirty="0">
              <a:ln>
                <a:noFill/>
              </a:ln>
              <a:solidFill>
                <a:prstClr val="white"/>
              </a:solidFill>
              <a:effectLst/>
              <a:uLnTx/>
              <a:uFillTx/>
              <a:ea typeface="Roboto Black" panose="02000000000000000000" pitchFamily="2" charset="0"/>
            </a:endParaRPr>
          </a:p>
        </p:txBody>
      </p:sp>
      <p:sp>
        <p:nvSpPr>
          <p:cNvPr id="17" name="TextBox 16">
            <a:extLst>
              <a:ext uri="{FF2B5EF4-FFF2-40B4-BE49-F238E27FC236}">
                <a16:creationId xmlns:a16="http://schemas.microsoft.com/office/drawing/2014/main" id="{D550FE4D-CA0D-411C-98A4-BAC9B9F043E4}"/>
              </a:ext>
            </a:extLst>
          </p:cNvPr>
          <p:cNvSpPr txBox="1"/>
          <p:nvPr/>
        </p:nvSpPr>
        <p:spPr>
          <a:xfrm>
            <a:off x="669848" y="1027576"/>
            <a:ext cx="5503696" cy="3139321"/>
          </a:xfrm>
          <a:prstGeom prst="rect">
            <a:avLst/>
          </a:prstGeom>
          <a:noFill/>
        </p:spPr>
        <p:txBody>
          <a:bodyPr wrap="square" rtlCol="0">
            <a:spAutoFit/>
          </a:bodyPr>
          <a:lstStyle/>
          <a:p>
            <a:pPr algn="just"/>
            <a:r>
              <a:rPr lang="en-US" dirty="0" smtClean="0">
                <a:solidFill>
                  <a:schemeClr val="bg1"/>
                </a:solidFill>
              </a:rPr>
              <a:t>Gradient Decent is an optimization technique that is convergence. It means it will converge to specific value after specific number of iteration. In this graph, y axis is the cost function and x axis is the number of iteration for this optimization technique. As we can see all of them at some point reaches to the same value of cost function but difference between them is the value of alpha (step size which indicates length of movement from previous point to new point of weight). In most cases, cost function even after infinite number of iteration will never reach 0.</a:t>
            </a:r>
          </a:p>
        </p:txBody>
      </p:sp>
      <p:pic>
        <p:nvPicPr>
          <p:cNvPr id="21" name="Picture 20">
            <a:extLst>
              <a:ext uri="{FF2B5EF4-FFF2-40B4-BE49-F238E27FC236}">
                <a16:creationId xmlns:a16="http://schemas.microsoft.com/office/drawing/2014/main" id="{F5F95487-65DD-45CC-88D6-1C166B2AA98F}"/>
              </a:ext>
            </a:extLst>
          </p:cNvPr>
          <p:cNvPicPr>
            <a:picLocks noChangeAspect="1"/>
          </p:cNvPicPr>
          <p:nvPr/>
        </p:nvPicPr>
        <p:blipFill rotWithShape="1">
          <a:blip r:embed="rId3">
            <a:extLst>
              <a:ext uri="{28A0092B-C50C-407E-A947-70E740481C1C}">
                <a14:useLocalDpi xmlns:a14="http://schemas.microsoft.com/office/drawing/2010/main" val="0"/>
              </a:ext>
            </a:extLst>
          </a:blip>
          <a:srcRect b="2452"/>
          <a:stretch/>
        </p:blipFill>
        <p:spPr>
          <a:xfrm>
            <a:off x="6629400" y="726005"/>
            <a:ext cx="4876800" cy="3617396"/>
          </a:xfrm>
          <a:prstGeom prst="rect">
            <a:avLst/>
          </a:prstGeom>
        </p:spPr>
      </p:pic>
    </p:spTree>
    <p:extLst>
      <p:ext uri="{BB962C8B-B14F-4D97-AF65-F5344CB8AC3E}">
        <p14:creationId xmlns:p14="http://schemas.microsoft.com/office/powerpoint/2010/main" val="2071386355"/>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7E0DFC-985C-48FE-A935-A5BD9327B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 y="1673"/>
            <a:ext cx="12210757" cy="6854653"/>
          </a:xfrm>
          <a:prstGeom prst="rect">
            <a:avLst/>
          </a:prstGeom>
        </p:spPr>
      </p:pic>
      <p:sp>
        <p:nvSpPr>
          <p:cNvPr id="4" name="Freeform: Shape 3">
            <a:extLst>
              <a:ext uri="{FF2B5EF4-FFF2-40B4-BE49-F238E27FC236}">
                <a16:creationId xmlns:a16="http://schemas.microsoft.com/office/drawing/2014/main" id="{468725E4-4ED1-47FD-BA8C-0828EB9B1CFE}"/>
              </a:ext>
            </a:extLst>
          </p:cNvPr>
          <p:cNvSpPr/>
          <p:nvPr/>
        </p:nvSpPr>
        <p:spPr>
          <a:xfrm>
            <a:off x="-14068" y="-14068"/>
            <a:ext cx="8229600" cy="7033846"/>
          </a:xfrm>
          <a:custGeom>
            <a:avLst/>
            <a:gdLst>
              <a:gd name="connsiteX0" fmla="*/ 0 w 8229600"/>
              <a:gd name="connsiteY0" fmla="*/ 6865034 h 7033846"/>
              <a:gd name="connsiteX1" fmla="*/ 0 w 8229600"/>
              <a:gd name="connsiteY1" fmla="*/ 7033846 h 7033846"/>
              <a:gd name="connsiteX2" fmla="*/ 14068 w 8229600"/>
              <a:gd name="connsiteY2" fmla="*/ 14068 h 7033846"/>
              <a:gd name="connsiteX3" fmla="*/ 8229600 w 8229600"/>
              <a:gd name="connsiteY3" fmla="*/ 0 h 7033846"/>
              <a:gd name="connsiteX4" fmla="*/ 1406770 w 8229600"/>
              <a:gd name="connsiteY4" fmla="*/ 6893170 h 7033846"/>
              <a:gd name="connsiteX5" fmla="*/ 0 w 8229600"/>
              <a:gd name="connsiteY5" fmla="*/ 6865034 h 70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9600" h="7033846">
                <a:moveTo>
                  <a:pt x="0" y="6865034"/>
                </a:moveTo>
                <a:lnTo>
                  <a:pt x="0" y="7033846"/>
                </a:lnTo>
                <a:cubicBezTo>
                  <a:pt x="4689" y="4693920"/>
                  <a:pt x="9379" y="2353994"/>
                  <a:pt x="14068" y="14068"/>
                </a:cubicBezTo>
                <a:lnTo>
                  <a:pt x="8229600" y="0"/>
                </a:lnTo>
                <a:lnTo>
                  <a:pt x="1406770" y="6893170"/>
                </a:lnTo>
                <a:lnTo>
                  <a:pt x="0" y="6865034"/>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Freeform: Shape 4">
            <a:extLst>
              <a:ext uri="{FF2B5EF4-FFF2-40B4-BE49-F238E27FC236}">
                <a16:creationId xmlns:a16="http://schemas.microsoft.com/office/drawing/2014/main" id="{A2896367-B539-4407-AB3A-F9FFC33CD614}"/>
              </a:ext>
            </a:extLst>
          </p:cNvPr>
          <p:cNvSpPr/>
          <p:nvPr/>
        </p:nvSpPr>
        <p:spPr>
          <a:xfrm>
            <a:off x="1420837" y="1673"/>
            <a:ext cx="10771163" cy="6863361"/>
          </a:xfrm>
          <a:custGeom>
            <a:avLst/>
            <a:gdLst>
              <a:gd name="connsiteX0" fmla="*/ 0 w 10775852"/>
              <a:gd name="connsiteY0" fmla="*/ 6879102 h 6879102"/>
              <a:gd name="connsiteX1" fmla="*/ 6780628 w 10775852"/>
              <a:gd name="connsiteY1" fmla="*/ 14068 h 6879102"/>
              <a:gd name="connsiteX2" fmla="*/ 10775852 w 10775852"/>
              <a:gd name="connsiteY2" fmla="*/ 0 h 6879102"/>
              <a:gd name="connsiteX3" fmla="*/ 10761785 w 10775852"/>
              <a:gd name="connsiteY3" fmla="*/ 3151163 h 6879102"/>
              <a:gd name="connsiteX4" fmla="*/ 3573194 w 10775852"/>
              <a:gd name="connsiteY4" fmla="*/ 6879102 h 6879102"/>
              <a:gd name="connsiteX5" fmla="*/ 0 w 10775852"/>
              <a:gd name="connsiteY5" fmla="*/ 6879102 h 687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75852" h="6879102">
                <a:moveTo>
                  <a:pt x="0" y="6879102"/>
                </a:moveTo>
                <a:lnTo>
                  <a:pt x="6780628" y="14068"/>
                </a:lnTo>
                <a:lnTo>
                  <a:pt x="10775852" y="0"/>
                </a:lnTo>
                <a:lnTo>
                  <a:pt x="10761785" y="3151163"/>
                </a:lnTo>
                <a:lnTo>
                  <a:pt x="3573194" y="6879102"/>
                </a:lnTo>
                <a:lnTo>
                  <a:pt x="0" y="6879102"/>
                </a:lnTo>
                <a:close/>
              </a:path>
            </a:pathLst>
          </a:custGeom>
          <a:solidFill>
            <a:srgbClr val="0070C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AD85DE3A-42AD-450F-96C1-3EFE1B1EB74A}"/>
              </a:ext>
            </a:extLst>
          </p:cNvPr>
          <p:cNvSpPr/>
          <p:nvPr/>
        </p:nvSpPr>
        <p:spPr>
          <a:xfrm>
            <a:off x="4994031" y="3123028"/>
            <a:ext cx="7202658" cy="3742006"/>
          </a:xfrm>
          <a:custGeom>
            <a:avLst/>
            <a:gdLst>
              <a:gd name="connsiteX0" fmla="*/ 7202658 w 7202658"/>
              <a:gd name="connsiteY0" fmla="*/ 0 h 3742006"/>
              <a:gd name="connsiteX1" fmla="*/ 7202658 w 7202658"/>
              <a:gd name="connsiteY1" fmla="*/ 3727938 h 3742006"/>
              <a:gd name="connsiteX2" fmla="*/ 14067 w 7202658"/>
              <a:gd name="connsiteY2" fmla="*/ 3742006 h 3742006"/>
              <a:gd name="connsiteX3" fmla="*/ 0 w 7202658"/>
              <a:gd name="connsiteY3" fmla="*/ 3742006 h 3742006"/>
              <a:gd name="connsiteX4" fmla="*/ 7202658 w 7202658"/>
              <a:gd name="connsiteY4" fmla="*/ 0 h 374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2658" h="3742006">
                <a:moveTo>
                  <a:pt x="7202658" y="0"/>
                </a:moveTo>
                <a:lnTo>
                  <a:pt x="7202658" y="3727938"/>
                </a:lnTo>
                <a:lnTo>
                  <a:pt x="14067" y="3742006"/>
                </a:lnTo>
                <a:lnTo>
                  <a:pt x="0" y="3742006"/>
                </a:lnTo>
                <a:lnTo>
                  <a:pt x="7202658" y="0"/>
                </a:ln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313F2AC-97A9-4A29-803E-35E1A60862A6}"/>
              </a:ext>
            </a:extLst>
          </p:cNvPr>
          <p:cNvSpPr txBox="1"/>
          <p:nvPr/>
        </p:nvSpPr>
        <p:spPr>
          <a:xfrm>
            <a:off x="-24466" y="480993"/>
            <a:ext cx="4596466" cy="4708981"/>
          </a:xfrm>
          <a:prstGeom prst="rect">
            <a:avLst/>
          </a:prstGeom>
          <a:noFill/>
        </p:spPr>
        <p:txBody>
          <a:bodyPr wrap="square" rtlCol="0">
            <a:spAutoFit/>
          </a:bodyPr>
          <a:lstStyle/>
          <a:p>
            <a:pPr marL="342900" lvl="0" indent="-342900">
              <a:buFont typeface="Arial" panose="020B0604020202020204" pitchFamily="34" charset="0"/>
              <a:buChar char="•"/>
            </a:pPr>
            <a:r>
              <a:rPr kumimoji="0" lang="en-US" sz="2000" b="0" i="0" u="none" strike="noStrike" kern="1200" cap="none" spc="0" normalizeH="0" baseline="0" noProof="0" dirty="0" smtClean="0">
                <a:ln>
                  <a:noFill/>
                </a:ln>
                <a:solidFill>
                  <a:prstClr val="white"/>
                </a:solidFill>
                <a:effectLst/>
                <a:uLnTx/>
                <a:uFillTx/>
                <a:ea typeface="Roboto Black" panose="02000000000000000000" pitchFamily="2" charset="0"/>
              </a:rPr>
              <a:t>What is AI</a:t>
            </a:r>
            <a:endParaRPr kumimoji="0" lang="en-US" sz="2000" b="0" i="0" u="none" strike="noStrike" kern="1200" cap="none" spc="0" normalizeH="0" baseline="0" noProof="0" dirty="0">
              <a:ln>
                <a:noFill/>
              </a:ln>
              <a:solidFill>
                <a:prstClr val="white"/>
              </a:solidFill>
              <a:effectLst/>
              <a:uLnTx/>
              <a:uFillTx/>
              <a:ea typeface="Roboto Black" panose="02000000000000000000" pitchFamily="2" charset="0"/>
            </a:endParaRPr>
          </a:p>
          <a:p>
            <a:pPr marL="342900" lvl="0" indent="-342900">
              <a:buFont typeface="Arial" panose="020B0604020202020204" pitchFamily="34" charset="0"/>
              <a:buChar char="•"/>
            </a:pPr>
            <a:r>
              <a:rPr lang="en-US" sz="2000" dirty="0" smtClean="0">
                <a:solidFill>
                  <a:prstClr val="white"/>
                </a:solidFill>
                <a:ea typeface="Roboto Black" panose="02000000000000000000" pitchFamily="2" charset="0"/>
              </a:rPr>
              <a:t>Types of AI</a:t>
            </a:r>
            <a:endParaRPr kumimoji="0" lang="en-US" sz="2000" b="0" i="0" u="none" strike="noStrike" kern="1200" cap="none" spc="0" normalizeH="0" baseline="0" noProof="0" dirty="0">
              <a:ln>
                <a:noFill/>
              </a:ln>
              <a:solidFill>
                <a:prstClr val="white"/>
              </a:solidFill>
              <a:effectLst/>
              <a:uLnTx/>
              <a:uFillTx/>
              <a:ea typeface="Roboto Black" panose="02000000000000000000" pitchFamily="2" charset="0"/>
            </a:endParaRPr>
          </a:p>
          <a:p>
            <a:pPr marL="342900" lvl="0" indent="-342900">
              <a:buFont typeface="Arial" panose="020B0604020202020204" pitchFamily="34" charset="0"/>
              <a:buChar char="•"/>
            </a:pPr>
            <a:r>
              <a:rPr lang="en-US" sz="2000" dirty="0" smtClean="0">
                <a:solidFill>
                  <a:prstClr val="white"/>
                </a:solidFill>
                <a:ea typeface="Roboto Black" panose="02000000000000000000" pitchFamily="2" charset="0"/>
              </a:rPr>
              <a:t>What is ML</a:t>
            </a:r>
            <a:endParaRPr lang="en-US" sz="2000" dirty="0">
              <a:solidFill>
                <a:prstClr val="white"/>
              </a:solidFill>
              <a:ea typeface="Roboto Black" panose="02000000000000000000" pitchFamily="2" charset="0"/>
            </a:endParaRPr>
          </a:p>
          <a:p>
            <a:pPr marL="342900" lvl="0" indent="-342900">
              <a:buFont typeface="Arial" panose="020B0604020202020204" pitchFamily="34" charset="0"/>
              <a:buChar char="•"/>
            </a:pPr>
            <a:r>
              <a:rPr kumimoji="0" lang="en-US" sz="2000" b="0" i="0" u="none" strike="noStrike" kern="1200" cap="none" spc="0" normalizeH="0" baseline="0" noProof="0" dirty="0" smtClean="0">
                <a:ln>
                  <a:noFill/>
                </a:ln>
                <a:solidFill>
                  <a:prstClr val="white"/>
                </a:solidFill>
                <a:effectLst/>
                <a:uLnTx/>
                <a:uFillTx/>
                <a:ea typeface="Roboto Black" panose="02000000000000000000" pitchFamily="2" charset="0"/>
              </a:rPr>
              <a:t>Types of ML</a:t>
            </a:r>
            <a:endParaRPr kumimoji="0" lang="en-US" sz="2000" b="0" i="0" u="none" strike="noStrike" kern="1200" cap="none" spc="0" normalizeH="0" baseline="0" noProof="0" dirty="0">
              <a:ln>
                <a:noFill/>
              </a:ln>
              <a:solidFill>
                <a:prstClr val="white"/>
              </a:solidFill>
              <a:effectLst/>
              <a:uLnTx/>
              <a:uFillTx/>
              <a:ea typeface="Roboto Black" panose="02000000000000000000" pitchFamily="2" charset="0"/>
            </a:endParaRPr>
          </a:p>
          <a:p>
            <a:pPr marL="342900" lvl="0" indent="-342900">
              <a:buFont typeface="Arial" panose="020B0604020202020204" pitchFamily="34" charset="0"/>
              <a:buChar char="•"/>
            </a:pPr>
            <a:r>
              <a:rPr kumimoji="0" lang="en-US" sz="2000" b="0" i="0" u="none" strike="noStrike" kern="1200" cap="none" spc="0" normalizeH="0" baseline="0" noProof="0" dirty="0" smtClean="0">
                <a:ln>
                  <a:noFill/>
                </a:ln>
                <a:solidFill>
                  <a:prstClr val="white"/>
                </a:solidFill>
                <a:effectLst/>
                <a:uLnTx/>
                <a:uFillTx/>
                <a:ea typeface="Roboto Black" panose="02000000000000000000" pitchFamily="2" charset="0"/>
              </a:rPr>
              <a:t>Difference between</a:t>
            </a:r>
            <a:r>
              <a:rPr kumimoji="0" lang="en-US" sz="2000" b="0" i="0" u="none" strike="noStrike" kern="1200" cap="none" spc="0" normalizeH="0" noProof="0" dirty="0" smtClean="0">
                <a:ln>
                  <a:noFill/>
                </a:ln>
                <a:solidFill>
                  <a:prstClr val="white"/>
                </a:solidFill>
                <a:effectLst/>
                <a:uLnTx/>
                <a:uFillTx/>
                <a:ea typeface="Roboto Black" panose="02000000000000000000" pitchFamily="2" charset="0"/>
              </a:rPr>
              <a:t> AI and ML</a:t>
            </a:r>
            <a:endParaRPr kumimoji="0" lang="en-US" sz="2000" b="0" i="0" u="none" strike="noStrike" kern="1200" cap="none" spc="0" normalizeH="0" baseline="0" noProof="0" dirty="0">
              <a:ln>
                <a:noFill/>
              </a:ln>
              <a:solidFill>
                <a:prstClr val="white"/>
              </a:solidFill>
              <a:effectLst/>
              <a:uLnTx/>
              <a:uFillTx/>
              <a:ea typeface="Roboto Black" panose="02000000000000000000" pitchFamily="2" charset="0"/>
            </a:endParaRPr>
          </a:p>
          <a:p>
            <a:pPr marL="342900" lvl="0" indent="-342900">
              <a:buFont typeface="Arial" panose="020B0604020202020204" pitchFamily="34" charset="0"/>
              <a:buChar char="•"/>
            </a:pPr>
            <a:r>
              <a:rPr lang="en-US" sz="2000" dirty="0" smtClean="0">
                <a:solidFill>
                  <a:prstClr val="white"/>
                </a:solidFill>
                <a:ea typeface="Roboto Black" panose="02000000000000000000" pitchFamily="2" charset="0"/>
              </a:rPr>
              <a:t>Supervised ML algorithms</a:t>
            </a:r>
            <a:endParaRPr lang="en-US" sz="2000" dirty="0">
              <a:solidFill>
                <a:prstClr val="white"/>
              </a:solidFill>
              <a:ea typeface="Roboto Black" panose="02000000000000000000" pitchFamily="2" charset="0"/>
            </a:endParaRPr>
          </a:p>
          <a:p>
            <a:pPr marL="342900" lvl="0" indent="-342900">
              <a:buFont typeface="Arial" panose="020B0604020202020204" pitchFamily="34" charset="0"/>
              <a:buChar char="•"/>
            </a:pPr>
            <a:r>
              <a:rPr kumimoji="0" lang="en-US" sz="2000" b="0" i="0" u="none" strike="noStrike" kern="1200" cap="none" spc="0" normalizeH="0" baseline="0" noProof="0" dirty="0" smtClean="0">
                <a:ln>
                  <a:noFill/>
                </a:ln>
                <a:solidFill>
                  <a:prstClr val="white"/>
                </a:solidFill>
                <a:effectLst/>
                <a:uLnTx/>
                <a:uFillTx/>
                <a:ea typeface="Roboto Black" panose="02000000000000000000" pitchFamily="2" charset="0"/>
              </a:rPr>
              <a:t>Linear Regression</a:t>
            </a:r>
            <a:endParaRPr kumimoji="0" lang="en-US" sz="2000" b="0" i="0" u="none" strike="noStrike" kern="1200" cap="none" spc="0" normalizeH="0" baseline="0" noProof="0" dirty="0">
              <a:ln>
                <a:noFill/>
              </a:ln>
              <a:solidFill>
                <a:prstClr val="white"/>
              </a:solidFill>
              <a:effectLst/>
              <a:uLnTx/>
              <a:uFillTx/>
              <a:ea typeface="Roboto Black" panose="02000000000000000000" pitchFamily="2" charset="0"/>
            </a:endParaRPr>
          </a:p>
          <a:p>
            <a:pPr marL="342900" lvl="0" indent="-342900">
              <a:buFont typeface="Arial" panose="020B0604020202020204" pitchFamily="34" charset="0"/>
              <a:buChar char="•"/>
            </a:pPr>
            <a:r>
              <a:rPr lang="en-US" sz="2000" dirty="0" smtClean="0">
                <a:solidFill>
                  <a:prstClr val="white"/>
                </a:solidFill>
                <a:ea typeface="Roboto Black" panose="02000000000000000000" pitchFamily="2" charset="0"/>
              </a:rPr>
              <a:t>How LR works</a:t>
            </a:r>
            <a:endParaRPr lang="en-US" sz="2000" dirty="0">
              <a:solidFill>
                <a:prstClr val="white"/>
              </a:solidFill>
              <a:ea typeface="Roboto Black" panose="02000000000000000000" pitchFamily="2" charset="0"/>
            </a:endParaRPr>
          </a:p>
          <a:p>
            <a:pPr marL="342900" lvl="0" indent="-342900">
              <a:buFont typeface="Arial" panose="020B0604020202020204" pitchFamily="34" charset="0"/>
              <a:buChar char="•"/>
            </a:pPr>
            <a:r>
              <a:rPr kumimoji="0" lang="en-US" sz="2000" b="0" i="0" u="none" strike="noStrike" kern="1200" cap="none" spc="0" normalizeH="0" baseline="0" noProof="0" dirty="0" smtClean="0">
                <a:ln>
                  <a:noFill/>
                </a:ln>
                <a:solidFill>
                  <a:prstClr val="white"/>
                </a:solidFill>
                <a:effectLst/>
                <a:uLnTx/>
                <a:uFillTx/>
                <a:ea typeface="Roboto Black" panose="02000000000000000000" pitchFamily="2" charset="0"/>
              </a:rPr>
              <a:t>Implementation</a:t>
            </a:r>
          </a:p>
          <a:p>
            <a:pPr marL="342900" lvl="0" indent="-342900">
              <a:buFont typeface="Arial" panose="020B0604020202020204" pitchFamily="34" charset="0"/>
              <a:buChar char="•"/>
            </a:pPr>
            <a:r>
              <a:rPr lang="en-US" sz="2000" dirty="0" smtClean="0">
                <a:solidFill>
                  <a:prstClr val="white"/>
                </a:solidFill>
                <a:ea typeface="Roboto Black" panose="02000000000000000000" pitchFamily="2" charset="0"/>
              </a:rPr>
              <a:t>Cost Function</a:t>
            </a:r>
          </a:p>
          <a:p>
            <a:pPr marL="342900" lvl="0" indent="-342900">
              <a:buFont typeface="Arial" panose="020B0604020202020204" pitchFamily="34" charset="0"/>
              <a:buChar char="•"/>
            </a:pPr>
            <a:r>
              <a:rPr lang="en-US" sz="2000" dirty="0" smtClean="0">
                <a:solidFill>
                  <a:prstClr val="white"/>
                </a:solidFill>
                <a:ea typeface="Roboto Black" panose="02000000000000000000" pitchFamily="2" charset="0"/>
              </a:rPr>
              <a:t>Cost Function Visualization</a:t>
            </a:r>
          </a:p>
          <a:p>
            <a:pPr marL="342900" lvl="0" indent="-342900">
              <a:buFont typeface="Arial" panose="020B0604020202020204" pitchFamily="34" charset="0"/>
              <a:buChar char="•"/>
            </a:pPr>
            <a:r>
              <a:rPr kumimoji="0" lang="en-US" sz="2000" b="0" i="0" u="none" strike="noStrike" kern="1200" cap="none" spc="0" normalizeH="0" baseline="0" noProof="0" dirty="0" smtClean="0">
                <a:ln>
                  <a:noFill/>
                </a:ln>
                <a:solidFill>
                  <a:prstClr val="white"/>
                </a:solidFill>
                <a:effectLst/>
                <a:uLnTx/>
                <a:uFillTx/>
                <a:ea typeface="Roboto Black" panose="02000000000000000000" pitchFamily="2" charset="0"/>
              </a:rPr>
              <a:t>Gradient</a:t>
            </a:r>
            <a:r>
              <a:rPr kumimoji="0" lang="en-US" sz="2000" b="0" i="0" u="none" strike="noStrike" kern="1200" cap="none" spc="0" normalizeH="0" noProof="0" dirty="0" smtClean="0">
                <a:ln>
                  <a:noFill/>
                </a:ln>
                <a:solidFill>
                  <a:prstClr val="white"/>
                </a:solidFill>
                <a:effectLst/>
                <a:uLnTx/>
                <a:uFillTx/>
                <a:ea typeface="Roboto Black" panose="02000000000000000000" pitchFamily="2" charset="0"/>
              </a:rPr>
              <a:t> Descent</a:t>
            </a:r>
          </a:p>
          <a:p>
            <a:pPr marL="342900" lvl="0" indent="-342900">
              <a:buFont typeface="Arial" panose="020B0604020202020204" pitchFamily="34" charset="0"/>
              <a:buChar char="•"/>
            </a:pPr>
            <a:r>
              <a:rPr lang="en-US" sz="2000" dirty="0" smtClean="0">
                <a:solidFill>
                  <a:prstClr val="white"/>
                </a:solidFill>
                <a:ea typeface="Roboto Black" panose="02000000000000000000" pitchFamily="2" charset="0"/>
              </a:rPr>
              <a:t>Gradient Descent Visualization</a:t>
            </a:r>
            <a:endParaRPr kumimoji="0" lang="en-US" sz="2000" b="0" i="0" u="none" strike="noStrike" kern="1200" cap="none" spc="0" normalizeH="0" noProof="0" dirty="0" smtClean="0">
              <a:ln>
                <a:noFill/>
              </a:ln>
              <a:solidFill>
                <a:prstClr val="white"/>
              </a:solidFill>
              <a:effectLst/>
              <a:uLnTx/>
              <a:uFillTx/>
              <a:ea typeface="Roboto Black" panose="02000000000000000000" pitchFamily="2" charset="0"/>
            </a:endParaRPr>
          </a:p>
          <a:p>
            <a:pPr marL="342900" lvl="0" indent="-342900">
              <a:buFont typeface="Arial" panose="020B0604020202020204" pitchFamily="34" charset="0"/>
              <a:buChar char="•"/>
            </a:pPr>
            <a:endParaRPr kumimoji="0" lang="en-US" sz="2000" b="0" i="0" u="none" strike="noStrike" kern="1200" cap="none" spc="0" normalizeH="0" baseline="0" noProof="0" dirty="0">
              <a:ln>
                <a:noFill/>
              </a:ln>
              <a:solidFill>
                <a:prstClr val="white"/>
              </a:solidFill>
              <a:effectLst/>
              <a:uLnTx/>
              <a:uFillTx/>
              <a:ea typeface="Roboto Black" panose="02000000000000000000" pitchFamily="2" charset="0"/>
            </a:endParaRPr>
          </a:p>
          <a:p>
            <a:pPr marL="342900" lvl="0" indent="-342900">
              <a:buFont typeface="Arial" panose="020B0604020202020204" pitchFamily="34" charset="0"/>
              <a:buChar char="•"/>
            </a:pPr>
            <a:endParaRPr kumimoji="0" lang="en-US" sz="2000" b="0" i="0" u="none" strike="noStrike" kern="1200" cap="none" spc="0" normalizeH="0" baseline="0" noProof="0" dirty="0">
              <a:ln>
                <a:noFill/>
              </a:ln>
              <a:solidFill>
                <a:prstClr val="white"/>
              </a:solidFill>
              <a:effectLst/>
              <a:uLnTx/>
              <a:uFillTx/>
              <a:ea typeface="Roboto Black" panose="02000000000000000000" pitchFamily="2" charset="0"/>
            </a:endParaRPr>
          </a:p>
        </p:txBody>
      </p:sp>
      <p:cxnSp>
        <p:nvCxnSpPr>
          <p:cNvPr id="8" name="Straight Connector 7">
            <a:extLst>
              <a:ext uri="{FF2B5EF4-FFF2-40B4-BE49-F238E27FC236}">
                <a16:creationId xmlns:a16="http://schemas.microsoft.com/office/drawing/2014/main" id="{13EF8935-875F-4FFE-9BDC-D6D4276AB8D9}"/>
              </a:ext>
            </a:extLst>
          </p:cNvPr>
          <p:cNvCxnSpPr>
            <a:cxnSpLocks/>
          </p:cNvCxnSpPr>
          <p:nvPr/>
        </p:nvCxnSpPr>
        <p:spPr>
          <a:xfrm>
            <a:off x="76200" y="367962"/>
            <a:ext cx="37371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EC4E48B-908C-4DFB-ADD9-9697FDF8DCC8}"/>
              </a:ext>
            </a:extLst>
          </p:cNvPr>
          <p:cNvCxnSpPr>
            <a:cxnSpLocks/>
          </p:cNvCxnSpPr>
          <p:nvPr/>
        </p:nvCxnSpPr>
        <p:spPr>
          <a:xfrm>
            <a:off x="76200" y="4648200"/>
            <a:ext cx="356483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44CCF3E-6D14-4807-8282-8BA122873AB8}"/>
              </a:ext>
            </a:extLst>
          </p:cNvPr>
          <p:cNvSpPr txBox="1"/>
          <p:nvPr/>
        </p:nvSpPr>
        <p:spPr>
          <a:xfrm>
            <a:off x="7668117" y="5528606"/>
            <a:ext cx="4243755" cy="707886"/>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prstClr val="white"/>
                </a:solidFill>
                <a:latin typeface="Roboto Black" panose="02000000000000000000" pitchFamily="2" charset="0"/>
                <a:ea typeface="Roboto Black" panose="02000000000000000000" pitchFamily="2" charset="0"/>
              </a:rPr>
              <a:t>Outline</a:t>
            </a:r>
            <a:endParaRPr kumimoji="0" lang="en-US" sz="4000" b="0" i="0" u="none" strike="noStrike" kern="1200" cap="none" spc="0" normalizeH="0" baseline="0" noProof="0" dirty="0">
              <a:ln>
                <a:noFill/>
              </a:ln>
              <a:solidFill>
                <a:prstClr val="white"/>
              </a:solidFill>
              <a:effectLst/>
              <a:uLnTx/>
              <a:uFillTx/>
              <a:latin typeface="Roboto Black" panose="02000000000000000000" pitchFamily="2" charset="0"/>
              <a:ea typeface="Roboto Black" panose="02000000000000000000" pitchFamily="2" charset="0"/>
              <a:cs typeface="+mn-cs"/>
            </a:endParaRPr>
          </a:p>
        </p:txBody>
      </p:sp>
      <p:cxnSp>
        <p:nvCxnSpPr>
          <p:cNvPr id="17" name="Straight Connector 16">
            <a:extLst>
              <a:ext uri="{FF2B5EF4-FFF2-40B4-BE49-F238E27FC236}">
                <a16:creationId xmlns:a16="http://schemas.microsoft.com/office/drawing/2014/main" id="{57F5D39B-1BEF-467D-99A1-0DB46E92770C}"/>
              </a:ext>
            </a:extLst>
          </p:cNvPr>
          <p:cNvCxnSpPr>
            <a:cxnSpLocks/>
          </p:cNvCxnSpPr>
          <p:nvPr/>
        </p:nvCxnSpPr>
        <p:spPr>
          <a:xfrm>
            <a:off x="7991673" y="6264628"/>
            <a:ext cx="3726715" cy="0"/>
          </a:xfrm>
          <a:prstGeom prst="line">
            <a:avLst/>
          </a:prstGeom>
          <a:ln w="25400">
            <a:solidFill>
              <a:srgbClr val="0070C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217290"/>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1B2033-E202-41F0-A204-483BB3C68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35"/>
            <a:ext cx="12192000" cy="6872068"/>
          </a:xfrm>
          <a:prstGeom prst="rect">
            <a:avLst/>
          </a:prstGeom>
        </p:spPr>
      </p:pic>
      <p:sp>
        <p:nvSpPr>
          <p:cNvPr id="18" name="Rectangle 17">
            <a:extLst>
              <a:ext uri="{FF2B5EF4-FFF2-40B4-BE49-F238E27FC236}">
                <a16:creationId xmlns:a16="http://schemas.microsoft.com/office/drawing/2014/main" id="{EE19C574-C1C3-4831-A90B-E365ACEC98B6}"/>
              </a:ext>
            </a:extLst>
          </p:cNvPr>
          <p:cNvSpPr/>
          <p:nvPr/>
        </p:nvSpPr>
        <p:spPr>
          <a:xfrm>
            <a:off x="0" y="0"/>
            <a:ext cx="1943381" cy="6865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AC4A0A22-8063-4FFF-83FC-A6B556F5D631}"/>
              </a:ext>
            </a:extLst>
          </p:cNvPr>
          <p:cNvSpPr/>
          <p:nvPr/>
        </p:nvSpPr>
        <p:spPr>
          <a:xfrm>
            <a:off x="-14068" y="-7034"/>
            <a:ext cx="8229600" cy="6870714"/>
          </a:xfrm>
          <a:custGeom>
            <a:avLst/>
            <a:gdLst>
              <a:gd name="connsiteX0" fmla="*/ 0 w 8229600"/>
              <a:gd name="connsiteY0" fmla="*/ 6865034 h 7033846"/>
              <a:gd name="connsiteX1" fmla="*/ 0 w 8229600"/>
              <a:gd name="connsiteY1" fmla="*/ 7033846 h 7033846"/>
              <a:gd name="connsiteX2" fmla="*/ 14068 w 8229600"/>
              <a:gd name="connsiteY2" fmla="*/ 14068 h 7033846"/>
              <a:gd name="connsiteX3" fmla="*/ 8229600 w 8229600"/>
              <a:gd name="connsiteY3" fmla="*/ 0 h 7033846"/>
              <a:gd name="connsiteX4" fmla="*/ 1406770 w 8229600"/>
              <a:gd name="connsiteY4" fmla="*/ 6893170 h 7033846"/>
              <a:gd name="connsiteX5" fmla="*/ 0 w 8229600"/>
              <a:gd name="connsiteY5" fmla="*/ 6865034 h 7033846"/>
              <a:gd name="connsiteX0" fmla="*/ 0 w 8229600"/>
              <a:gd name="connsiteY0" fmla="*/ 6865034 h 7033846"/>
              <a:gd name="connsiteX1" fmla="*/ 0 w 8229600"/>
              <a:gd name="connsiteY1" fmla="*/ 7033846 h 7033846"/>
              <a:gd name="connsiteX2" fmla="*/ 14068 w 8229600"/>
              <a:gd name="connsiteY2" fmla="*/ 14068 h 7033846"/>
              <a:gd name="connsiteX3" fmla="*/ 8229600 w 8229600"/>
              <a:gd name="connsiteY3" fmla="*/ 0 h 7033846"/>
              <a:gd name="connsiteX4" fmla="*/ 1415159 w 8229600"/>
              <a:gd name="connsiteY4" fmla="*/ 6876354 h 7033846"/>
              <a:gd name="connsiteX5" fmla="*/ 0 w 8229600"/>
              <a:gd name="connsiteY5" fmla="*/ 6865034 h 7033846"/>
              <a:gd name="connsiteX0" fmla="*/ 0 w 8229600"/>
              <a:gd name="connsiteY0" fmla="*/ 6865034 h 7039665"/>
              <a:gd name="connsiteX1" fmla="*/ 0 w 8229600"/>
              <a:gd name="connsiteY1" fmla="*/ 7033846 h 7039665"/>
              <a:gd name="connsiteX2" fmla="*/ 14068 w 8229600"/>
              <a:gd name="connsiteY2" fmla="*/ 14068 h 7039665"/>
              <a:gd name="connsiteX3" fmla="*/ 8229600 w 8229600"/>
              <a:gd name="connsiteY3" fmla="*/ 0 h 7039665"/>
              <a:gd name="connsiteX4" fmla="*/ 1339659 w 8229600"/>
              <a:gd name="connsiteY4" fmla="*/ 7039665 h 7039665"/>
              <a:gd name="connsiteX5" fmla="*/ 0 w 8229600"/>
              <a:gd name="connsiteY5" fmla="*/ 6865034 h 7039665"/>
              <a:gd name="connsiteX0" fmla="*/ 50334 w 8229600"/>
              <a:gd name="connsiteY0" fmla="*/ 7011153 h 7039665"/>
              <a:gd name="connsiteX1" fmla="*/ 0 w 8229600"/>
              <a:gd name="connsiteY1" fmla="*/ 7033846 h 7039665"/>
              <a:gd name="connsiteX2" fmla="*/ 14068 w 8229600"/>
              <a:gd name="connsiteY2" fmla="*/ 14068 h 7039665"/>
              <a:gd name="connsiteX3" fmla="*/ 8229600 w 8229600"/>
              <a:gd name="connsiteY3" fmla="*/ 0 h 7039665"/>
              <a:gd name="connsiteX4" fmla="*/ 1339659 w 8229600"/>
              <a:gd name="connsiteY4" fmla="*/ 7039665 h 7039665"/>
              <a:gd name="connsiteX5" fmla="*/ 50334 w 8229600"/>
              <a:gd name="connsiteY5" fmla="*/ 7011153 h 703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9600" h="7039665">
                <a:moveTo>
                  <a:pt x="50334" y="7011153"/>
                </a:moveTo>
                <a:lnTo>
                  <a:pt x="0" y="7033846"/>
                </a:lnTo>
                <a:cubicBezTo>
                  <a:pt x="4689" y="4693920"/>
                  <a:pt x="9379" y="2353994"/>
                  <a:pt x="14068" y="14068"/>
                </a:cubicBezTo>
                <a:lnTo>
                  <a:pt x="8229600" y="0"/>
                </a:lnTo>
                <a:lnTo>
                  <a:pt x="1339659" y="7039665"/>
                </a:lnTo>
                <a:lnTo>
                  <a:pt x="50334" y="7011153"/>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Shape 3">
            <a:extLst>
              <a:ext uri="{FF2B5EF4-FFF2-40B4-BE49-F238E27FC236}">
                <a16:creationId xmlns:a16="http://schemas.microsoft.com/office/drawing/2014/main" id="{226ADE59-4EC0-4A62-92F3-FABD1423EB84}"/>
              </a:ext>
            </a:extLst>
          </p:cNvPr>
          <p:cNvSpPr/>
          <p:nvPr/>
        </p:nvSpPr>
        <p:spPr>
          <a:xfrm>
            <a:off x="1295400" y="0"/>
            <a:ext cx="10896600" cy="6858000"/>
          </a:xfrm>
          <a:custGeom>
            <a:avLst/>
            <a:gdLst>
              <a:gd name="connsiteX0" fmla="*/ 0 w 10775852"/>
              <a:gd name="connsiteY0" fmla="*/ 6879102 h 6879102"/>
              <a:gd name="connsiteX1" fmla="*/ 6780628 w 10775852"/>
              <a:gd name="connsiteY1" fmla="*/ 14068 h 6879102"/>
              <a:gd name="connsiteX2" fmla="*/ 10775852 w 10775852"/>
              <a:gd name="connsiteY2" fmla="*/ 0 h 6879102"/>
              <a:gd name="connsiteX3" fmla="*/ 10761785 w 10775852"/>
              <a:gd name="connsiteY3" fmla="*/ 3151163 h 6879102"/>
              <a:gd name="connsiteX4" fmla="*/ 3573194 w 10775852"/>
              <a:gd name="connsiteY4" fmla="*/ 6879102 h 6879102"/>
              <a:gd name="connsiteX5" fmla="*/ 0 w 10775852"/>
              <a:gd name="connsiteY5" fmla="*/ 6879102 h 6879102"/>
              <a:gd name="connsiteX0" fmla="*/ 0 w 10775852"/>
              <a:gd name="connsiteY0" fmla="*/ 6879102 h 6879102"/>
              <a:gd name="connsiteX1" fmla="*/ 6780628 w 10775852"/>
              <a:gd name="connsiteY1" fmla="*/ 22483 h 6879102"/>
              <a:gd name="connsiteX2" fmla="*/ 10775852 w 10775852"/>
              <a:gd name="connsiteY2" fmla="*/ 0 h 6879102"/>
              <a:gd name="connsiteX3" fmla="*/ 10761785 w 10775852"/>
              <a:gd name="connsiteY3" fmla="*/ 3151163 h 6879102"/>
              <a:gd name="connsiteX4" fmla="*/ 3573194 w 10775852"/>
              <a:gd name="connsiteY4" fmla="*/ 6879102 h 6879102"/>
              <a:gd name="connsiteX5" fmla="*/ 0 w 10775852"/>
              <a:gd name="connsiteY5" fmla="*/ 6879102 h 6879102"/>
              <a:gd name="connsiteX0" fmla="*/ 0 w 10775852"/>
              <a:gd name="connsiteY0" fmla="*/ 6879102 h 6879102"/>
              <a:gd name="connsiteX1" fmla="*/ 6813812 w 10775852"/>
              <a:gd name="connsiteY1" fmla="*/ 5653 h 6879102"/>
              <a:gd name="connsiteX2" fmla="*/ 10775852 w 10775852"/>
              <a:gd name="connsiteY2" fmla="*/ 0 h 6879102"/>
              <a:gd name="connsiteX3" fmla="*/ 10761785 w 10775852"/>
              <a:gd name="connsiteY3" fmla="*/ 3151163 h 6879102"/>
              <a:gd name="connsiteX4" fmla="*/ 3573194 w 10775852"/>
              <a:gd name="connsiteY4" fmla="*/ 6879102 h 6879102"/>
              <a:gd name="connsiteX5" fmla="*/ 0 w 10775852"/>
              <a:gd name="connsiteY5" fmla="*/ 6879102 h 687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75852" h="6879102">
                <a:moveTo>
                  <a:pt x="0" y="6879102"/>
                </a:moveTo>
                <a:lnTo>
                  <a:pt x="6813812" y="5653"/>
                </a:lnTo>
                <a:lnTo>
                  <a:pt x="10775852" y="0"/>
                </a:lnTo>
                <a:lnTo>
                  <a:pt x="10761785" y="3151163"/>
                </a:lnTo>
                <a:lnTo>
                  <a:pt x="3573194" y="6879102"/>
                </a:lnTo>
                <a:lnTo>
                  <a:pt x="0" y="6879102"/>
                </a:lnTo>
                <a:close/>
              </a:path>
            </a:pathLst>
          </a:custGeom>
          <a:solidFill>
            <a:srgbClr val="0070C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97E7FEB7-2941-4F03-842D-78A9B9B510F5}"/>
              </a:ext>
            </a:extLst>
          </p:cNvPr>
          <p:cNvSpPr/>
          <p:nvPr/>
        </p:nvSpPr>
        <p:spPr>
          <a:xfrm>
            <a:off x="4879654" y="3123028"/>
            <a:ext cx="7317035" cy="3720615"/>
          </a:xfrm>
          <a:custGeom>
            <a:avLst/>
            <a:gdLst>
              <a:gd name="connsiteX0" fmla="*/ 7202658 w 7202658"/>
              <a:gd name="connsiteY0" fmla="*/ 0 h 3742006"/>
              <a:gd name="connsiteX1" fmla="*/ 7202658 w 7202658"/>
              <a:gd name="connsiteY1" fmla="*/ 3727938 h 3742006"/>
              <a:gd name="connsiteX2" fmla="*/ 14067 w 7202658"/>
              <a:gd name="connsiteY2" fmla="*/ 3742006 h 3742006"/>
              <a:gd name="connsiteX3" fmla="*/ 0 w 7202658"/>
              <a:gd name="connsiteY3" fmla="*/ 3742006 h 3742006"/>
              <a:gd name="connsiteX4" fmla="*/ 7202658 w 7202658"/>
              <a:gd name="connsiteY4" fmla="*/ 0 h 374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2658" h="3742006">
                <a:moveTo>
                  <a:pt x="7202658" y="0"/>
                </a:moveTo>
                <a:lnTo>
                  <a:pt x="7202658" y="3727938"/>
                </a:lnTo>
                <a:lnTo>
                  <a:pt x="14067" y="3742006"/>
                </a:lnTo>
                <a:lnTo>
                  <a:pt x="0" y="3742006"/>
                </a:lnTo>
                <a:lnTo>
                  <a:pt x="7202658" y="0"/>
                </a:ln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Triangle 11">
            <a:extLst>
              <a:ext uri="{FF2B5EF4-FFF2-40B4-BE49-F238E27FC236}">
                <a16:creationId xmlns:a16="http://schemas.microsoft.com/office/drawing/2014/main" id="{6666096C-CC42-45C1-A78C-F88B600ADCB6}"/>
              </a:ext>
            </a:extLst>
          </p:cNvPr>
          <p:cNvSpPr/>
          <p:nvPr/>
        </p:nvSpPr>
        <p:spPr>
          <a:xfrm>
            <a:off x="-14068" y="4315909"/>
            <a:ext cx="10148668" cy="2549124"/>
          </a:xfrm>
          <a:prstGeom prst="rtTriangle">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5E81317-345C-4C64-9CD8-816F957ABE6A}"/>
              </a:ext>
            </a:extLst>
          </p:cNvPr>
          <p:cNvSpPr txBox="1"/>
          <p:nvPr/>
        </p:nvSpPr>
        <p:spPr>
          <a:xfrm>
            <a:off x="291548" y="5463270"/>
            <a:ext cx="4784035" cy="923330"/>
          </a:xfrm>
          <a:prstGeom prst="rect">
            <a:avLst/>
          </a:prstGeom>
          <a:noFill/>
        </p:spPr>
        <p:txBody>
          <a:bodyPr wrap="square" rtlCol="0">
            <a:spAutoFit/>
          </a:bodyPr>
          <a:lstStyle/>
          <a:p>
            <a:r>
              <a:rPr lang="en-US" b="1" dirty="0" smtClean="0">
                <a:solidFill>
                  <a:schemeClr val="bg1"/>
                </a:solidFill>
                <a:ea typeface="Roboto Black" panose="02000000000000000000" pitchFamily="2" charset="0"/>
              </a:rPr>
              <a:t>Artificial Intelligence</a:t>
            </a:r>
            <a:endParaRPr lang="en-US" b="1" dirty="0">
              <a:solidFill>
                <a:schemeClr val="bg1"/>
              </a:solidFill>
              <a:ea typeface="Roboto Black" panose="02000000000000000000" pitchFamily="2" charset="0"/>
            </a:endParaRPr>
          </a:p>
          <a:p>
            <a:r>
              <a:rPr lang="en-US" b="1" dirty="0">
                <a:solidFill>
                  <a:schemeClr val="bg1"/>
                </a:solidFill>
                <a:ea typeface="Roboto Black" panose="02000000000000000000" pitchFamily="2" charset="0"/>
              </a:rPr>
              <a:t>IT Group 682.19E</a:t>
            </a:r>
          </a:p>
          <a:p>
            <a:r>
              <a:rPr lang="en-US" b="1" dirty="0">
                <a:solidFill>
                  <a:schemeClr val="bg1"/>
                </a:solidFill>
                <a:ea typeface="Roboto Black" panose="02000000000000000000" pitchFamily="2" charset="0"/>
              </a:rPr>
              <a:t>By Sahand Salmani Valikhanlou</a:t>
            </a:r>
          </a:p>
        </p:txBody>
      </p:sp>
      <p:sp>
        <p:nvSpPr>
          <p:cNvPr id="8" name="TextBox 7">
            <a:extLst>
              <a:ext uri="{FF2B5EF4-FFF2-40B4-BE49-F238E27FC236}">
                <a16:creationId xmlns:a16="http://schemas.microsoft.com/office/drawing/2014/main" id="{9BBCCB31-12D0-4FB0-BBE6-F9C165537EDA}"/>
              </a:ext>
            </a:extLst>
          </p:cNvPr>
          <p:cNvSpPr txBox="1"/>
          <p:nvPr/>
        </p:nvSpPr>
        <p:spPr>
          <a:xfrm>
            <a:off x="354648" y="1165692"/>
            <a:ext cx="3591340" cy="1446550"/>
          </a:xfrm>
          <a:prstGeom prst="rect">
            <a:avLst/>
          </a:prstGeom>
          <a:noFill/>
        </p:spPr>
        <p:txBody>
          <a:bodyPr wrap="square" rtlCol="0">
            <a:spAutoFit/>
          </a:bodyPr>
          <a:lstStyle/>
          <a:p>
            <a:pPr algn="ctr"/>
            <a:r>
              <a:rPr lang="en-US" sz="4400" b="1" dirty="0" smtClean="0">
                <a:solidFill>
                  <a:schemeClr val="bg1"/>
                </a:solidFill>
                <a:ea typeface="Roboto Black" panose="02000000000000000000" pitchFamily="2" charset="0"/>
              </a:rPr>
              <a:t>Thanks for your attention</a:t>
            </a:r>
            <a:endParaRPr lang="en-US" sz="4400" b="1" dirty="0">
              <a:solidFill>
                <a:schemeClr val="bg1"/>
              </a:solidFill>
              <a:ea typeface="Roboto Black" panose="02000000000000000000" pitchFamily="2" charset="0"/>
            </a:endParaRPr>
          </a:p>
        </p:txBody>
      </p:sp>
      <p:cxnSp>
        <p:nvCxnSpPr>
          <p:cNvPr id="13" name="Straight Connector 12">
            <a:extLst>
              <a:ext uri="{FF2B5EF4-FFF2-40B4-BE49-F238E27FC236}">
                <a16:creationId xmlns:a16="http://schemas.microsoft.com/office/drawing/2014/main" id="{EC835B49-4DB4-4086-820C-C1746A81DCD0}"/>
              </a:ext>
            </a:extLst>
          </p:cNvPr>
          <p:cNvCxnSpPr>
            <a:cxnSpLocks/>
          </p:cNvCxnSpPr>
          <p:nvPr/>
        </p:nvCxnSpPr>
        <p:spPr>
          <a:xfrm>
            <a:off x="371060" y="5373858"/>
            <a:ext cx="36841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E06DF9D-292C-4EC7-839E-8935382DCF22}"/>
              </a:ext>
            </a:extLst>
          </p:cNvPr>
          <p:cNvCxnSpPr>
            <a:cxnSpLocks/>
          </p:cNvCxnSpPr>
          <p:nvPr/>
        </p:nvCxnSpPr>
        <p:spPr>
          <a:xfrm>
            <a:off x="354648" y="6440655"/>
            <a:ext cx="37005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DFAE2D-F22F-4FCA-836F-6D366646ACAC}"/>
              </a:ext>
            </a:extLst>
          </p:cNvPr>
          <p:cNvCxnSpPr>
            <a:cxnSpLocks/>
          </p:cNvCxnSpPr>
          <p:nvPr/>
        </p:nvCxnSpPr>
        <p:spPr>
          <a:xfrm>
            <a:off x="596348" y="1085415"/>
            <a:ext cx="2928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7B7BEE4-B821-4A6A-8222-B348A4B8600A}"/>
              </a:ext>
            </a:extLst>
          </p:cNvPr>
          <p:cNvCxnSpPr>
            <a:cxnSpLocks/>
          </p:cNvCxnSpPr>
          <p:nvPr/>
        </p:nvCxnSpPr>
        <p:spPr>
          <a:xfrm>
            <a:off x="576470" y="2708805"/>
            <a:ext cx="292873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740668"/>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43DF7BD-CABD-41D7-8CAA-537FDFA49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4" y="0"/>
            <a:ext cx="12192000" cy="6858000"/>
          </a:xfrm>
          <a:prstGeom prst="rect">
            <a:avLst/>
          </a:prstGeom>
        </p:spPr>
      </p:pic>
      <p:sp>
        <p:nvSpPr>
          <p:cNvPr id="11" name="Rectangle 10">
            <a:extLst>
              <a:ext uri="{FF2B5EF4-FFF2-40B4-BE49-F238E27FC236}">
                <a16:creationId xmlns:a16="http://schemas.microsoft.com/office/drawing/2014/main" id="{03163DC1-B44E-4464-B4F0-3AABBE5862D7}"/>
              </a:ext>
            </a:extLst>
          </p:cNvPr>
          <p:cNvSpPr/>
          <p:nvPr/>
        </p:nvSpPr>
        <p:spPr>
          <a:xfrm>
            <a:off x="0" y="0"/>
            <a:ext cx="12181806"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56BDC77-AA2C-4595-95F1-79EF3D6398E7}"/>
              </a:ext>
            </a:extLst>
          </p:cNvPr>
          <p:cNvSpPr txBox="1"/>
          <p:nvPr/>
        </p:nvSpPr>
        <p:spPr>
          <a:xfrm>
            <a:off x="7668117" y="5528606"/>
            <a:ext cx="4243755" cy="707886"/>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ea typeface="Roboto Black" panose="02000000000000000000" pitchFamily="2" charset="0"/>
                <a:cs typeface="+mn-cs"/>
              </a:rPr>
              <a:t>Introduction</a:t>
            </a:r>
          </a:p>
        </p:txBody>
      </p:sp>
      <p:cxnSp>
        <p:nvCxnSpPr>
          <p:cNvPr id="13" name="Straight Connector 12">
            <a:extLst>
              <a:ext uri="{FF2B5EF4-FFF2-40B4-BE49-F238E27FC236}">
                <a16:creationId xmlns:a16="http://schemas.microsoft.com/office/drawing/2014/main" id="{041C1112-A0A7-447C-9911-68520B7053BB}"/>
              </a:ext>
            </a:extLst>
          </p:cNvPr>
          <p:cNvCxnSpPr>
            <a:cxnSpLocks/>
          </p:cNvCxnSpPr>
          <p:nvPr/>
        </p:nvCxnSpPr>
        <p:spPr>
          <a:xfrm>
            <a:off x="7991673" y="6264628"/>
            <a:ext cx="3726715" cy="0"/>
          </a:xfrm>
          <a:prstGeom prst="line">
            <a:avLst/>
          </a:prstGeom>
          <a:ln w="25400">
            <a:solidFill>
              <a:srgbClr val="0070C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39C9437-8E0E-4F2C-A983-3F918E935090}"/>
              </a:ext>
            </a:extLst>
          </p:cNvPr>
          <p:cNvSpPr/>
          <p:nvPr/>
        </p:nvSpPr>
        <p:spPr>
          <a:xfrm>
            <a:off x="280128" y="253219"/>
            <a:ext cx="11631744" cy="4653880"/>
          </a:xfrm>
          <a:prstGeom prst="rect">
            <a:avLst/>
          </a:prstGeom>
          <a:solidFill>
            <a:schemeClr val="bg2">
              <a:lumMod val="25000"/>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6DAC320B-A6FC-468F-BA84-6D1B1EFE5DA4}"/>
              </a:ext>
            </a:extLst>
          </p:cNvPr>
          <p:cNvSpPr/>
          <p:nvPr/>
        </p:nvSpPr>
        <p:spPr>
          <a:xfrm>
            <a:off x="-168812" y="5162843"/>
            <a:ext cx="7686873" cy="1209800"/>
          </a:xfrm>
          <a:prstGeom prst="round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972ECB2-662F-4DE1-AB37-A5198AD5CB15}"/>
              </a:ext>
            </a:extLst>
          </p:cNvPr>
          <p:cNvSpPr txBox="1"/>
          <p:nvPr/>
        </p:nvSpPr>
        <p:spPr>
          <a:xfrm>
            <a:off x="-346394" y="5444206"/>
            <a:ext cx="8041420" cy="646331"/>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smtClean="0">
                <a:ln>
                  <a:noFill/>
                </a:ln>
                <a:solidFill>
                  <a:prstClr val="white"/>
                </a:solidFill>
                <a:effectLst/>
                <a:uLnTx/>
                <a:uFillTx/>
                <a:ea typeface="Roboto Black" panose="02000000000000000000" pitchFamily="2" charset="0"/>
              </a:rPr>
              <a:t>What is AI</a:t>
            </a:r>
            <a:endParaRPr kumimoji="0" lang="en-US" sz="3600" b="1" i="0" u="none" strike="noStrike" kern="1200" cap="none" spc="0" normalizeH="0" baseline="0" noProof="0" dirty="0">
              <a:ln>
                <a:noFill/>
              </a:ln>
              <a:solidFill>
                <a:prstClr val="white"/>
              </a:solidFill>
              <a:effectLst/>
              <a:uLnTx/>
              <a:uFillTx/>
              <a:ea typeface="Roboto Black" panose="02000000000000000000" pitchFamily="2" charset="0"/>
            </a:endParaRPr>
          </a:p>
        </p:txBody>
      </p:sp>
      <p:sp>
        <p:nvSpPr>
          <p:cNvPr id="17" name="TextBox 16">
            <a:extLst>
              <a:ext uri="{FF2B5EF4-FFF2-40B4-BE49-F238E27FC236}">
                <a16:creationId xmlns:a16="http://schemas.microsoft.com/office/drawing/2014/main" id="{D550FE4D-CA0D-411C-98A4-BAC9B9F043E4}"/>
              </a:ext>
            </a:extLst>
          </p:cNvPr>
          <p:cNvSpPr txBox="1"/>
          <p:nvPr/>
        </p:nvSpPr>
        <p:spPr>
          <a:xfrm>
            <a:off x="1532483" y="1611926"/>
            <a:ext cx="4283665" cy="1938992"/>
          </a:xfrm>
          <a:prstGeom prst="rect">
            <a:avLst/>
          </a:prstGeom>
          <a:noFill/>
        </p:spPr>
        <p:txBody>
          <a:bodyPr wrap="square" rtlCol="0">
            <a:spAutoFit/>
          </a:bodyPr>
          <a:lstStyle/>
          <a:p>
            <a:pPr algn="ctr"/>
            <a:r>
              <a:rPr lang="en-US" sz="2000" dirty="0" smtClean="0">
                <a:solidFill>
                  <a:schemeClr val="bg1"/>
                </a:solidFill>
              </a:rPr>
              <a:t>In </a:t>
            </a:r>
            <a:r>
              <a:rPr lang="en-US" sz="2000" dirty="0">
                <a:solidFill>
                  <a:schemeClr val="bg1"/>
                </a:solidFill>
              </a:rPr>
              <a:t>the simplest terms, AI which stands for artificial intelligence refers to systems or machines that mimic human intelligence to perform tasks and can iteratively improve themselves based on the information they collect.</a:t>
            </a:r>
            <a:endParaRPr lang="en-US" sz="2800" dirty="0">
              <a:solidFill>
                <a:schemeClr val="bg1"/>
              </a:solidFill>
            </a:endParaRPr>
          </a:p>
        </p:txBody>
      </p:sp>
      <p:pic>
        <p:nvPicPr>
          <p:cNvPr id="21" name="Picture 20">
            <a:extLst>
              <a:ext uri="{FF2B5EF4-FFF2-40B4-BE49-F238E27FC236}">
                <a16:creationId xmlns:a16="http://schemas.microsoft.com/office/drawing/2014/main" id="{F5F95487-65DD-45CC-88D6-1C166B2AA98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13416" y="1687995"/>
            <a:ext cx="4901187" cy="1786854"/>
          </a:xfrm>
          <a:prstGeom prst="rect">
            <a:avLst/>
          </a:prstGeom>
        </p:spPr>
      </p:pic>
    </p:spTree>
    <p:extLst>
      <p:ext uri="{BB962C8B-B14F-4D97-AF65-F5344CB8AC3E}">
        <p14:creationId xmlns:p14="http://schemas.microsoft.com/office/powerpoint/2010/main" val="41745733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B9565BE-1EAC-4EC2-952A-98E5B3964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AAFF6D5-0264-49B6-AE30-B97D7AFEF07B}"/>
              </a:ext>
            </a:extLst>
          </p:cNvPr>
          <p:cNvSpPr/>
          <p:nvPr/>
        </p:nvSpPr>
        <p:spPr>
          <a:xfrm>
            <a:off x="0" y="0"/>
            <a:ext cx="12192000"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315D6E9A-3360-412B-A102-1B3736494C9F}"/>
              </a:ext>
            </a:extLst>
          </p:cNvPr>
          <p:cNvSpPr txBox="1"/>
          <p:nvPr/>
        </p:nvSpPr>
        <p:spPr>
          <a:xfrm>
            <a:off x="7605384" y="5864183"/>
            <a:ext cx="3726715" cy="646331"/>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3600" b="1" dirty="0" smtClean="0">
                <a:solidFill>
                  <a:schemeClr val="bg1"/>
                </a:solidFill>
                <a:ea typeface="Roboto Black" panose="02000000000000000000" pitchFamily="2" charset="0"/>
              </a:rPr>
              <a:t>Types of Ai</a:t>
            </a:r>
            <a:endParaRPr lang="en-US" sz="3600" b="1" dirty="0">
              <a:solidFill>
                <a:schemeClr val="bg1"/>
              </a:solidFill>
              <a:ea typeface="Roboto Black" panose="02000000000000000000" pitchFamily="2" charset="0"/>
            </a:endParaRPr>
          </a:p>
        </p:txBody>
      </p:sp>
      <p:cxnSp>
        <p:nvCxnSpPr>
          <p:cNvPr id="10" name="Straight Connector 9">
            <a:extLst>
              <a:ext uri="{FF2B5EF4-FFF2-40B4-BE49-F238E27FC236}">
                <a16:creationId xmlns:a16="http://schemas.microsoft.com/office/drawing/2014/main" id="{0CA2CEF6-60F4-4652-AA45-B3B9FF9DCFD0}"/>
              </a:ext>
            </a:extLst>
          </p:cNvPr>
          <p:cNvCxnSpPr>
            <a:cxnSpLocks/>
          </p:cNvCxnSpPr>
          <p:nvPr/>
        </p:nvCxnSpPr>
        <p:spPr>
          <a:xfrm>
            <a:off x="7605384" y="6553200"/>
            <a:ext cx="3726715" cy="0"/>
          </a:xfrm>
          <a:prstGeom prst="line">
            <a:avLst/>
          </a:prstGeom>
          <a:ln w="25400">
            <a:solidFill>
              <a:srgbClr val="0070C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F3DACB9-23B3-44CF-B422-029E30C8E20C}"/>
              </a:ext>
            </a:extLst>
          </p:cNvPr>
          <p:cNvSpPr/>
          <p:nvPr/>
        </p:nvSpPr>
        <p:spPr>
          <a:xfrm>
            <a:off x="84407" y="140677"/>
            <a:ext cx="6694138" cy="675249"/>
          </a:xfrm>
          <a:prstGeom prst="round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898A8309-264C-4110-A74A-AD42CE883976}"/>
              </a:ext>
            </a:extLst>
          </p:cNvPr>
          <p:cNvSpPr/>
          <p:nvPr/>
        </p:nvSpPr>
        <p:spPr>
          <a:xfrm>
            <a:off x="7505803" y="181066"/>
            <a:ext cx="4308206" cy="654786"/>
          </a:xfrm>
          <a:prstGeom prst="round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F792824C-247C-414F-B993-D059582C2486}"/>
              </a:ext>
            </a:extLst>
          </p:cNvPr>
          <p:cNvSpPr/>
          <p:nvPr/>
        </p:nvSpPr>
        <p:spPr>
          <a:xfrm>
            <a:off x="112539" y="3643532"/>
            <a:ext cx="6757979" cy="560361"/>
          </a:xfrm>
          <a:prstGeom prst="round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9D27A6A-825F-457D-8AF4-3AF6F8E94ED5}"/>
              </a:ext>
            </a:extLst>
          </p:cNvPr>
          <p:cNvSpPr/>
          <p:nvPr/>
        </p:nvSpPr>
        <p:spPr>
          <a:xfrm>
            <a:off x="239151" y="815926"/>
            <a:ext cx="6443004" cy="2613074"/>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Technology capable of </a:t>
            </a:r>
            <a:r>
              <a:rPr lang="en-US" dirty="0">
                <a:solidFill>
                  <a:schemeClr val="accent2"/>
                </a:solidFill>
              </a:rPr>
              <a:t>responding</a:t>
            </a:r>
            <a:r>
              <a:rPr lang="en-US" dirty="0"/>
              <a:t> to external stimuli in </a:t>
            </a:r>
            <a:r>
              <a:rPr lang="en-US" dirty="0">
                <a:solidFill>
                  <a:schemeClr val="accent2"/>
                </a:solidFill>
              </a:rPr>
              <a:t>real time</a:t>
            </a:r>
            <a:r>
              <a:rPr lang="en-US" dirty="0"/>
              <a:t>, but unable to build a memory base and store information for future use.</a:t>
            </a:r>
            <a:endParaRPr lang="en-US" sz="2000" dirty="0">
              <a:solidFill>
                <a:schemeClr val="bg1"/>
              </a:solidFill>
              <a:latin typeface="Roboto Black" panose="02000000000000000000"/>
              <a:ea typeface="Roboto Black" panose="02000000000000000000" pitchFamily="2" charset="0"/>
            </a:endParaRPr>
          </a:p>
        </p:txBody>
      </p:sp>
      <p:sp>
        <p:nvSpPr>
          <p:cNvPr id="25" name="Rectangle 24">
            <a:extLst>
              <a:ext uri="{FF2B5EF4-FFF2-40B4-BE49-F238E27FC236}">
                <a16:creationId xmlns:a16="http://schemas.microsoft.com/office/drawing/2014/main" id="{08CF3B18-7C31-4CA2-A5E2-17D28EF1D4F7}"/>
              </a:ext>
            </a:extLst>
          </p:cNvPr>
          <p:cNvSpPr/>
          <p:nvPr/>
        </p:nvSpPr>
        <p:spPr>
          <a:xfrm>
            <a:off x="7695029" y="828178"/>
            <a:ext cx="3944306" cy="1991222"/>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19CE82AA-3A63-40E0-A485-D1EAF4FD1ADF}"/>
              </a:ext>
            </a:extLst>
          </p:cNvPr>
          <p:cNvSpPr txBox="1"/>
          <p:nvPr/>
        </p:nvSpPr>
        <p:spPr>
          <a:xfrm>
            <a:off x="1069272" y="182836"/>
            <a:ext cx="4243755" cy="584775"/>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3200" dirty="0" smtClean="0">
                <a:solidFill>
                  <a:schemeClr val="bg1"/>
                </a:solidFill>
                <a:latin typeface="Roboto Black" panose="02000000000000000000" pitchFamily="2" charset="0"/>
                <a:ea typeface="Roboto Black" panose="02000000000000000000" pitchFamily="2" charset="0"/>
              </a:rPr>
              <a:t>Reactive</a:t>
            </a:r>
            <a:endParaRPr lang="en-US" sz="3200" dirty="0">
              <a:solidFill>
                <a:schemeClr val="bg1"/>
              </a:solidFill>
              <a:latin typeface="Roboto Black" panose="02000000000000000000" pitchFamily="2" charset="0"/>
              <a:ea typeface="Roboto Black" panose="02000000000000000000" pitchFamily="2" charset="0"/>
            </a:endParaRPr>
          </a:p>
        </p:txBody>
      </p:sp>
      <p:sp>
        <p:nvSpPr>
          <p:cNvPr id="27" name="TextBox 26">
            <a:extLst>
              <a:ext uri="{FF2B5EF4-FFF2-40B4-BE49-F238E27FC236}">
                <a16:creationId xmlns:a16="http://schemas.microsoft.com/office/drawing/2014/main" id="{C79D46E4-7DD1-48DE-A4CC-8BF903D6BBB5}"/>
              </a:ext>
            </a:extLst>
          </p:cNvPr>
          <p:cNvSpPr txBox="1"/>
          <p:nvPr/>
        </p:nvSpPr>
        <p:spPr>
          <a:xfrm>
            <a:off x="84407" y="3613011"/>
            <a:ext cx="6757979" cy="584775"/>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3200" dirty="0" smtClean="0">
                <a:solidFill>
                  <a:schemeClr val="bg1"/>
                </a:solidFill>
                <a:latin typeface="Roboto Black" panose="02000000000000000000" pitchFamily="2" charset="0"/>
                <a:ea typeface="Roboto Black" panose="02000000000000000000" pitchFamily="2" charset="0"/>
              </a:rPr>
              <a:t>Self Aware</a:t>
            </a:r>
            <a:endParaRPr lang="en-US" sz="3200" dirty="0">
              <a:solidFill>
                <a:schemeClr val="bg1"/>
              </a:solidFill>
              <a:latin typeface="Roboto Black" panose="02000000000000000000" pitchFamily="2" charset="0"/>
              <a:ea typeface="Roboto Black" panose="02000000000000000000" pitchFamily="2" charset="0"/>
            </a:endParaRPr>
          </a:p>
        </p:txBody>
      </p:sp>
      <p:sp>
        <p:nvSpPr>
          <p:cNvPr id="28" name="TextBox 27">
            <a:extLst>
              <a:ext uri="{FF2B5EF4-FFF2-40B4-BE49-F238E27FC236}">
                <a16:creationId xmlns:a16="http://schemas.microsoft.com/office/drawing/2014/main" id="{5DC3D91F-1784-4CD3-821C-7D2CB44D23F9}"/>
              </a:ext>
            </a:extLst>
          </p:cNvPr>
          <p:cNvSpPr txBox="1"/>
          <p:nvPr/>
        </p:nvSpPr>
        <p:spPr>
          <a:xfrm>
            <a:off x="7524000" y="194557"/>
            <a:ext cx="4243755" cy="584775"/>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3200" dirty="0" smtClean="0">
                <a:solidFill>
                  <a:schemeClr val="bg1"/>
                </a:solidFill>
                <a:latin typeface="Roboto Black" panose="02000000000000000000" pitchFamily="2" charset="0"/>
                <a:ea typeface="Roboto Black" panose="02000000000000000000" pitchFamily="2" charset="0"/>
              </a:rPr>
              <a:t>Theory of Mind</a:t>
            </a:r>
            <a:endParaRPr lang="en-US" sz="3200" dirty="0">
              <a:solidFill>
                <a:schemeClr val="bg1"/>
              </a:solidFill>
              <a:latin typeface="Roboto Black" panose="02000000000000000000" pitchFamily="2" charset="0"/>
              <a:ea typeface="Roboto Black" panose="02000000000000000000" pitchFamily="2" charset="0"/>
            </a:endParaRPr>
          </a:p>
        </p:txBody>
      </p:sp>
      <p:sp>
        <p:nvSpPr>
          <p:cNvPr id="31" name="Rectangle 30">
            <a:extLst>
              <a:ext uri="{FF2B5EF4-FFF2-40B4-BE49-F238E27FC236}">
                <a16:creationId xmlns:a16="http://schemas.microsoft.com/office/drawing/2014/main" id="{73F5746D-3504-4F06-B615-7FC84A9E329A}"/>
              </a:ext>
            </a:extLst>
          </p:cNvPr>
          <p:cNvSpPr/>
          <p:nvPr/>
        </p:nvSpPr>
        <p:spPr>
          <a:xfrm>
            <a:off x="250874" y="4191000"/>
            <a:ext cx="6443004" cy="2337577"/>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final stage of AI where machines can not only recognize the </a:t>
            </a:r>
            <a:r>
              <a:rPr lang="en-US" dirty="0">
                <a:solidFill>
                  <a:schemeClr val="accent2"/>
                </a:solidFill>
              </a:rPr>
              <a:t>emotions of others</a:t>
            </a:r>
            <a:r>
              <a:rPr lang="en-US" dirty="0"/>
              <a:t>, but also have a sense of self and a </a:t>
            </a:r>
            <a:r>
              <a:rPr lang="en-US" dirty="0">
                <a:solidFill>
                  <a:schemeClr val="accent2"/>
                </a:solidFill>
              </a:rPr>
              <a:t>human-level intelligence</a:t>
            </a:r>
            <a:r>
              <a:rPr lang="en-US" dirty="0"/>
              <a:t>.</a:t>
            </a:r>
            <a:endParaRPr lang="en-US" sz="2000" dirty="0">
              <a:solidFill>
                <a:schemeClr val="bg1"/>
              </a:solidFill>
              <a:latin typeface="Roboto Black" panose="02000000000000000000"/>
              <a:ea typeface="Roboto Black" panose="02000000000000000000" pitchFamily="2" charset="0"/>
            </a:endParaRPr>
          </a:p>
        </p:txBody>
      </p:sp>
      <p:sp>
        <p:nvSpPr>
          <p:cNvPr id="33" name="Rectangle 32">
            <a:extLst>
              <a:ext uri="{FF2B5EF4-FFF2-40B4-BE49-F238E27FC236}">
                <a16:creationId xmlns:a16="http://schemas.microsoft.com/office/drawing/2014/main" id="{C9953D4F-EA8B-42F9-A3F9-962B34A74A4F}"/>
              </a:ext>
            </a:extLst>
          </p:cNvPr>
          <p:cNvSpPr/>
          <p:nvPr/>
        </p:nvSpPr>
        <p:spPr>
          <a:xfrm>
            <a:off x="7794736" y="1142472"/>
            <a:ext cx="3726715" cy="1277786"/>
          </a:xfrm>
          <a:prstGeom prst="rect">
            <a:avLst/>
          </a:prstGeom>
        </p:spPr>
        <p:txBody>
          <a:bodyPr wrap="square">
            <a:spAutoFit/>
          </a:bodyPr>
          <a:lstStyle/>
          <a:p>
            <a:pPr algn="ctr">
              <a:lnSpc>
                <a:spcPct val="107000"/>
              </a:lnSpc>
              <a:spcAft>
                <a:spcPts val="800"/>
              </a:spcAft>
            </a:pPr>
            <a:r>
              <a:rPr lang="en-US" dirty="0">
                <a:solidFill>
                  <a:schemeClr val="bg1"/>
                </a:solidFill>
              </a:rPr>
              <a:t>The concept of AI that can </a:t>
            </a:r>
            <a:r>
              <a:rPr lang="en-US" dirty="0">
                <a:solidFill>
                  <a:schemeClr val="accent2"/>
                </a:solidFill>
              </a:rPr>
              <a:t>sense</a:t>
            </a:r>
            <a:r>
              <a:rPr lang="en-US" dirty="0">
                <a:solidFill>
                  <a:schemeClr val="bg1"/>
                </a:solidFill>
              </a:rPr>
              <a:t> and respond to human </a:t>
            </a:r>
            <a:r>
              <a:rPr lang="en-US" dirty="0">
                <a:solidFill>
                  <a:schemeClr val="accent2"/>
                </a:solidFill>
              </a:rPr>
              <a:t>emotions</a:t>
            </a:r>
            <a:r>
              <a:rPr lang="en-US" dirty="0">
                <a:solidFill>
                  <a:schemeClr val="bg1"/>
                </a:solidFill>
              </a:rPr>
              <a:t> as well as perform the tasks of limited memory machines.</a:t>
            </a:r>
            <a:endParaRPr lang="en-US" sz="1400" dirty="0">
              <a:solidFill>
                <a:schemeClr val="bg1"/>
              </a:solidFill>
              <a:effectLst/>
              <a:latin typeface="Roboto Black" panose="02000000000000000000"/>
              <a:ea typeface="Roboto Black" panose="02000000000000000000" pitchFamily="2" charset="0"/>
              <a:cs typeface="Times New Roman" panose="02020603050405020304" pitchFamily="18" charset="0"/>
            </a:endParaRPr>
          </a:p>
        </p:txBody>
      </p:sp>
      <p:sp>
        <p:nvSpPr>
          <p:cNvPr id="21" name="Rectangle: Rounded Corners 17">
            <a:extLst>
              <a:ext uri="{FF2B5EF4-FFF2-40B4-BE49-F238E27FC236}">
                <a16:creationId xmlns:a16="http://schemas.microsoft.com/office/drawing/2014/main" id="{898A8309-264C-4110-A74A-AD42CE883976}"/>
              </a:ext>
            </a:extLst>
          </p:cNvPr>
          <p:cNvSpPr/>
          <p:nvPr/>
        </p:nvSpPr>
        <p:spPr>
          <a:xfrm>
            <a:off x="7505803" y="2967398"/>
            <a:ext cx="4308206" cy="654786"/>
          </a:xfrm>
          <a:prstGeom prst="round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8CF3B18-7C31-4CA2-A5E2-17D28EF1D4F7}"/>
              </a:ext>
            </a:extLst>
          </p:cNvPr>
          <p:cNvSpPr/>
          <p:nvPr/>
        </p:nvSpPr>
        <p:spPr>
          <a:xfrm>
            <a:off x="7695029" y="3614510"/>
            <a:ext cx="3944306" cy="1991222"/>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5DC3D91F-1784-4CD3-821C-7D2CB44D23F9}"/>
              </a:ext>
            </a:extLst>
          </p:cNvPr>
          <p:cNvSpPr txBox="1"/>
          <p:nvPr/>
        </p:nvSpPr>
        <p:spPr>
          <a:xfrm>
            <a:off x="7524000" y="2980889"/>
            <a:ext cx="4243755" cy="584775"/>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3200" dirty="0" smtClean="0">
                <a:solidFill>
                  <a:schemeClr val="bg1"/>
                </a:solidFill>
                <a:latin typeface="Roboto Black" panose="02000000000000000000" pitchFamily="2" charset="0"/>
                <a:ea typeface="Roboto Black" panose="02000000000000000000" pitchFamily="2" charset="0"/>
              </a:rPr>
              <a:t>Limited Memory</a:t>
            </a:r>
            <a:endParaRPr lang="en-US" sz="3200" dirty="0">
              <a:solidFill>
                <a:schemeClr val="bg1"/>
              </a:solidFill>
              <a:latin typeface="Roboto Black" panose="02000000000000000000" pitchFamily="2" charset="0"/>
              <a:ea typeface="Roboto Black" panose="02000000000000000000" pitchFamily="2" charset="0"/>
            </a:endParaRPr>
          </a:p>
        </p:txBody>
      </p:sp>
      <p:sp>
        <p:nvSpPr>
          <p:cNvPr id="29" name="Rectangle 28">
            <a:extLst>
              <a:ext uri="{FF2B5EF4-FFF2-40B4-BE49-F238E27FC236}">
                <a16:creationId xmlns:a16="http://schemas.microsoft.com/office/drawing/2014/main" id="{C9953D4F-EA8B-42F9-A3F9-962B34A74A4F}"/>
              </a:ext>
            </a:extLst>
          </p:cNvPr>
          <p:cNvSpPr/>
          <p:nvPr/>
        </p:nvSpPr>
        <p:spPr>
          <a:xfrm>
            <a:off x="7794736" y="4119409"/>
            <a:ext cx="3726715" cy="981423"/>
          </a:xfrm>
          <a:prstGeom prst="rect">
            <a:avLst/>
          </a:prstGeom>
        </p:spPr>
        <p:txBody>
          <a:bodyPr wrap="square">
            <a:spAutoFit/>
          </a:bodyPr>
          <a:lstStyle/>
          <a:p>
            <a:pPr algn="ctr">
              <a:lnSpc>
                <a:spcPct val="107000"/>
              </a:lnSpc>
              <a:spcAft>
                <a:spcPts val="800"/>
              </a:spcAft>
            </a:pPr>
            <a:r>
              <a:rPr lang="en-US" dirty="0">
                <a:solidFill>
                  <a:schemeClr val="bg1"/>
                </a:solidFill>
              </a:rPr>
              <a:t>Machines that can store knowledge and use it to learn and train for </a:t>
            </a:r>
            <a:r>
              <a:rPr lang="en-US" dirty="0">
                <a:solidFill>
                  <a:schemeClr val="accent2"/>
                </a:solidFill>
              </a:rPr>
              <a:t>future tasks</a:t>
            </a:r>
            <a:r>
              <a:rPr lang="en-US" dirty="0">
                <a:solidFill>
                  <a:schemeClr val="bg1"/>
                </a:solidFill>
              </a:rPr>
              <a:t>. </a:t>
            </a:r>
            <a:endParaRPr lang="en-US" sz="1400" dirty="0">
              <a:solidFill>
                <a:schemeClr val="bg1"/>
              </a:solidFill>
              <a:effectLst/>
              <a:latin typeface="Roboto Black" panose="02000000000000000000"/>
              <a:ea typeface="Roboto Black"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867716010"/>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43DF7BD-CABD-41D7-8CAA-537FDFA49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4" y="0"/>
            <a:ext cx="12192000" cy="6858000"/>
          </a:xfrm>
          <a:prstGeom prst="rect">
            <a:avLst/>
          </a:prstGeom>
        </p:spPr>
      </p:pic>
      <p:sp>
        <p:nvSpPr>
          <p:cNvPr id="11" name="Rectangle 10">
            <a:extLst>
              <a:ext uri="{FF2B5EF4-FFF2-40B4-BE49-F238E27FC236}">
                <a16:creationId xmlns:a16="http://schemas.microsoft.com/office/drawing/2014/main" id="{03163DC1-B44E-4464-B4F0-3AABBE5862D7}"/>
              </a:ext>
            </a:extLst>
          </p:cNvPr>
          <p:cNvSpPr/>
          <p:nvPr/>
        </p:nvSpPr>
        <p:spPr>
          <a:xfrm>
            <a:off x="0" y="0"/>
            <a:ext cx="12181806"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56BDC77-AA2C-4595-95F1-79EF3D6398E7}"/>
              </a:ext>
            </a:extLst>
          </p:cNvPr>
          <p:cNvSpPr txBox="1"/>
          <p:nvPr/>
        </p:nvSpPr>
        <p:spPr>
          <a:xfrm>
            <a:off x="7668117" y="5528606"/>
            <a:ext cx="4243755" cy="707886"/>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ea typeface="Roboto Black" panose="02000000000000000000" pitchFamily="2" charset="0"/>
                <a:cs typeface="+mn-cs"/>
              </a:rPr>
              <a:t>Introduction</a:t>
            </a:r>
          </a:p>
        </p:txBody>
      </p:sp>
      <p:cxnSp>
        <p:nvCxnSpPr>
          <p:cNvPr id="13" name="Straight Connector 12">
            <a:extLst>
              <a:ext uri="{FF2B5EF4-FFF2-40B4-BE49-F238E27FC236}">
                <a16:creationId xmlns:a16="http://schemas.microsoft.com/office/drawing/2014/main" id="{041C1112-A0A7-447C-9911-68520B7053BB}"/>
              </a:ext>
            </a:extLst>
          </p:cNvPr>
          <p:cNvCxnSpPr>
            <a:cxnSpLocks/>
          </p:cNvCxnSpPr>
          <p:nvPr/>
        </p:nvCxnSpPr>
        <p:spPr>
          <a:xfrm>
            <a:off x="7991673" y="6264628"/>
            <a:ext cx="3726715" cy="0"/>
          </a:xfrm>
          <a:prstGeom prst="line">
            <a:avLst/>
          </a:prstGeom>
          <a:ln w="25400">
            <a:solidFill>
              <a:srgbClr val="0070C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39C9437-8E0E-4F2C-A983-3F918E935090}"/>
              </a:ext>
            </a:extLst>
          </p:cNvPr>
          <p:cNvSpPr/>
          <p:nvPr/>
        </p:nvSpPr>
        <p:spPr>
          <a:xfrm>
            <a:off x="280128" y="253219"/>
            <a:ext cx="11631744" cy="4653880"/>
          </a:xfrm>
          <a:prstGeom prst="rect">
            <a:avLst/>
          </a:prstGeom>
          <a:solidFill>
            <a:schemeClr val="bg2">
              <a:lumMod val="25000"/>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6DAC320B-A6FC-468F-BA84-6D1B1EFE5DA4}"/>
              </a:ext>
            </a:extLst>
          </p:cNvPr>
          <p:cNvSpPr/>
          <p:nvPr/>
        </p:nvSpPr>
        <p:spPr>
          <a:xfrm>
            <a:off x="-168812" y="5162843"/>
            <a:ext cx="7686873" cy="1209800"/>
          </a:xfrm>
          <a:prstGeom prst="round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972ECB2-662F-4DE1-AB37-A5198AD5CB15}"/>
              </a:ext>
            </a:extLst>
          </p:cNvPr>
          <p:cNvSpPr txBox="1"/>
          <p:nvPr/>
        </p:nvSpPr>
        <p:spPr>
          <a:xfrm>
            <a:off x="-346394" y="5444206"/>
            <a:ext cx="8041420" cy="646331"/>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smtClean="0">
                <a:ln>
                  <a:noFill/>
                </a:ln>
                <a:solidFill>
                  <a:prstClr val="white"/>
                </a:solidFill>
                <a:effectLst/>
                <a:uLnTx/>
                <a:uFillTx/>
                <a:ea typeface="Roboto Black" panose="02000000000000000000" pitchFamily="2" charset="0"/>
              </a:rPr>
              <a:t>What is ML</a:t>
            </a:r>
            <a:endParaRPr kumimoji="0" lang="en-US" sz="3600" b="1" i="0" u="none" strike="noStrike" kern="1200" cap="none" spc="0" normalizeH="0" baseline="0" noProof="0" dirty="0">
              <a:ln>
                <a:noFill/>
              </a:ln>
              <a:solidFill>
                <a:prstClr val="white"/>
              </a:solidFill>
              <a:effectLst/>
              <a:uLnTx/>
              <a:uFillTx/>
              <a:ea typeface="Roboto Black" panose="02000000000000000000" pitchFamily="2" charset="0"/>
            </a:endParaRPr>
          </a:p>
        </p:txBody>
      </p:sp>
      <p:sp>
        <p:nvSpPr>
          <p:cNvPr id="17" name="TextBox 16">
            <a:extLst>
              <a:ext uri="{FF2B5EF4-FFF2-40B4-BE49-F238E27FC236}">
                <a16:creationId xmlns:a16="http://schemas.microsoft.com/office/drawing/2014/main" id="{D550FE4D-CA0D-411C-98A4-BAC9B9F043E4}"/>
              </a:ext>
            </a:extLst>
          </p:cNvPr>
          <p:cNvSpPr txBox="1"/>
          <p:nvPr/>
        </p:nvSpPr>
        <p:spPr>
          <a:xfrm>
            <a:off x="864857" y="934817"/>
            <a:ext cx="4963831" cy="3139321"/>
          </a:xfrm>
          <a:prstGeom prst="rect">
            <a:avLst/>
          </a:prstGeom>
          <a:noFill/>
        </p:spPr>
        <p:txBody>
          <a:bodyPr wrap="square" rtlCol="0">
            <a:spAutoFit/>
          </a:bodyPr>
          <a:lstStyle/>
          <a:p>
            <a:pPr algn="ctr"/>
            <a:r>
              <a:rPr lang="en-US" dirty="0" smtClean="0">
                <a:solidFill>
                  <a:schemeClr val="bg1"/>
                </a:solidFill>
              </a:rPr>
              <a:t>ML(Machine Learning) in simplest form is defined as:</a:t>
            </a:r>
          </a:p>
          <a:p>
            <a:pPr algn="ctr"/>
            <a:r>
              <a:rPr lang="en-US" dirty="0" smtClean="0">
                <a:solidFill>
                  <a:schemeClr val="bg1"/>
                </a:solidFill>
              </a:rPr>
              <a:t>Finding patterns for</a:t>
            </a:r>
            <a:r>
              <a:rPr lang="en-US" dirty="0" smtClean="0">
                <a:solidFill>
                  <a:schemeClr val="bg1"/>
                </a:solidFill>
              </a:rPr>
              <a:t> any input that we can represent as numeric which also has numeric output is called ML.</a:t>
            </a:r>
          </a:p>
          <a:p>
            <a:pPr algn="ctr"/>
            <a:r>
              <a:rPr lang="en-US" dirty="0">
                <a:solidFill>
                  <a:schemeClr val="bg1"/>
                </a:solidFill>
              </a:rPr>
              <a:t>Machine learning (ML) is a type of artificial intelligence (AI) that allows software applications to become more accurate at predicting outcomes without being explicitly programmed to do so. Machine learning algorithms use historical data as input to predict new output values.</a:t>
            </a:r>
            <a:endParaRPr lang="en-US" dirty="0">
              <a:solidFill>
                <a:schemeClr val="bg1"/>
              </a:solidFill>
            </a:endParaRPr>
          </a:p>
        </p:txBody>
      </p:sp>
      <p:pic>
        <p:nvPicPr>
          <p:cNvPr id="21" name="Picture 20">
            <a:extLst>
              <a:ext uri="{FF2B5EF4-FFF2-40B4-BE49-F238E27FC236}">
                <a16:creationId xmlns:a16="http://schemas.microsoft.com/office/drawing/2014/main" id="{F5F95487-65DD-45CC-88D6-1C166B2AA98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27678" y="458375"/>
            <a:ext cx="6155788" cy="4403282"/>
          </a:xfrm>
          <a:prstGeom prst="rect">
            <a:avLst/>
          </a:prstGeom>
        </p:spPr>
      </p:pic>
    </p:spTree>
    <p:extLst>
      <p:ext uri="{BB962C8B-B14F-4D97-AF65-F5344CB8AC3E}">
        <p14:creationId xmlns:p14="http://schemas.microsoft.com/office/powerpoint/2010/main" val="188979207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B9565BE-1EAC-4EC2-952A-98E5B3964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AAFF6D5-0264-49B6-AE30-B97D7AFEF07B}"/>
              </a:ext>
            </a:extLst>
          </p:cNvPr>
          <p:cNvSpPr/>
          <p:nvPr/>
        </p:nvSpPr>
        <p:spPr>
          <a:xfrm>
            <a:off x="0" y="0"/>
            <a:ext cx="12192000" cy="6857999"/>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15D6E9A-3360-412B-A102-1B3736494C9F}"/>
              </a:ext>
            </a:extLst>
          </p:cNvPr>
          <p:cNvSpPr txBox="1"/>
          <p:nvPr/>
        </p:nvSpPr>
        <p:spPr>
          <a:xfrm>
            <a:off x="7643251" y="5992127"/>
            <a:ext cx="4243755" cy="584775"/>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prstClr val="white"/>
                </a:solidFill>
                <a:effectLst/>
                <a:uLnTx/>
                <a:uFillTx/>
                <a:ea typeface="Roboto Black" panose="02000000000000000000" pitchFamily="2" charset="0"/>
                <a:cs typeface="+mn-cs"/>
              </a:rPr>
              <a:t>Types of ML</a:t>
            </a:r>
            <a:endParaRPr kumimoji="0" lang="en-US" sz="3200" b="1" i="0" u="none" strike="noStrike" kern="1200" cap="none" spc="0" normalizeH="0" baseline="0" noProof="0" dirty="0">
              <a:ln>
                <a:noFill/>
              </a:ln>
              <a:solidFill>
                <a:prstClr val="white"/>
              </a:solidFill>
              <a:effectLst/>
              <a:uLnTx/>
              <a:uFillTx/>
              <a:ea typeface="Roboto Black" panose="02000000000000000000" pitchFamily="2" charset="0"/>
              <a:cs typeface="+mn-cs"/>
            </a:endParaRPr>
          </a:p>
        </p:txBody>
      </p:sp>
      <p:cxnSp>
        <p:nvCxnSpPr>
          <p:cNvPr id="10" name="Straight Connector 9">
            <a:extLst>
              <a:ext uri="{FF2B5EF4-FFF2-40B4-BE49-F238E27FC236}">
                <a16:creationId xmlns:a16="http://schemas.microsoft.com/office/drawing/2014/main" id="{0CA2CEF6-60F4-4652-AA45-B3B9FF9DCFD0}"/>
              </a:ext>
            </a:extLst>
          </p:cNvPr>
          <p:cNvCxnSpPr>
            <a:cxnSpLocks/>
          </p:cNvCxnSpPr>
          <p:nvPr/>
        </p:nvCxnSpPr>
        <p:spPr>
          <a:xfrm>
            <a:off x="7901770" y="6632889"/>
            <a:ext cx="3726715" cy="0"/>
          </a:xfrm>
          <a:prstGeom prst="line">
            <a:avLst/>
          </a:prstGeom>
          <a:ln w="25400">
            <a:solidFill>
              <a:srgbClr val="0070C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F3DACB9-23B3-44CF-B422-029E30C8E20C}"/>
              </a:ext>
            </a:extLst>
          </p:cNvPr>
          <p:cNvSpPr/>
          <p:nvPr/>
        </p:nvSpPr>
        <p:spPr>
          <a:xfrm>
            <a:off x="84407" y="140677"/>
            <a:ext cx="6694138" cy="675249"/>
          </a:xfrm>
          <a:prstGeom prst="round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898A8309-264C-4110-A74A-AD42CE883976}"/>
              </a:ext>
            </a:extLst>
          </p:cNvPr>
          <p:cNvSpPr/>
          <p:nvPr/>
        </p:nvSpPr>
        <p:spPr>
          <a:xfrm>
            <a:off x="7505803" y="181066"/>
            <a:ext cx="4308206" cy="654786"/>
          </a:xfrm>
          <a:prstGeom prst="round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F792824C-247C-414F-B993-D059582C2486}"/>
              </a:ext>
            </a:extLst>
          </p:cNvPr>
          <p:cNvSpPr/>
          <p:nvPr/>
        </p:nvSpPr>
        <p:spPr>
          <a:xfrm>
            <a:off x="112539" y="3643532"/>
            <a:ext cx="6757979" cy="560361"/>
          </a:xfrm>
          <a:prstGeom prst="round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9D27A6A-825F-457D-8AF4-3AF6F8E94ED5}"/>
              </a:ext>
            </a:extLst>
          </p:cNvPr>
          <p:cNvSpPr/>
          <p:nvPr/>
        </p:nvSpPr>
        <p:spPr>
          <a:xfrm>
            <a:off x="239151" y="815926"/>
            <a:ext cx="6443004" cy="2613074"/>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This type of machine learning feeds historical </a:t>
            </a:r>
            <a:r>
              <a:rPr lang="en-US" dirty="0">
                <a:solidFill>
                  <a:schemeClr val="accent2"/>
                </a:solidFill>
              </a:rPr>
              <a:t>input</a:t>
            </a:r>
            <a:r>
              <a:rPr lang="en-US" dirty="0"/>
              <a:t> and </a:t>
            </a:r>
            <a:r>
              <a:rPr lang="en-US" dirty="0">
                <a:solidFill>
                  <a:schemeClr val="accent2"/>
                </a:solidFill>
              </a:rPr>
              <a:t>output</a:t>
            </a:r>
            <a:r>
              <a:rPr lang="en-US" dirty="0"/>
              <a:t> data in machine learning algorithms, with processing in between each input/output pair that allows the algorithm to shift the model to create outputs as closely aligned with the desired result as possible. </a:t>
            </a:r>
            <a:endParaRPr lang="en-US" sz="2000" b="0" i="0" dirty="0">
              <a:solidFill>
                <a:schemeClr val="bg1"/>
              </a:solidFill>
              <a:effectLst/>
              <a:latin typeface="Roboto Black" panose="02000000000000000000"/>
            </a:endParaRPr>
          </a:p>
        </p:txBody>
      </p:sp>
      <p:sp>
        <p:nvSpPr>
          <p:cNvPr id="25" name="Rectangle 24">
            <a:extLst>
              <a:ext uri="{FF2B5EF4-FFF2-40B4-BE49-F238E27FC236}">
                <a16:creationId xmlns:a16="http://schemas.microsoft.com/office/drawing/2014/main" id="{08CF3B18-7C31-4CA2-A5E2-17D28EF1D4F7}"/>
              </a:ext>
            </a:extLst>
          </p:cNvPr>
          <p:cNvSpPr/>
          <p:nvPr/>
        </p:nvSpPr>
        <p:spPr>
          <a:xfrm>
            <a:off x="7695029" y="828179"/>
            <a:ext cx="3944306" cy="3134222"/>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19CE82AA-3A63-40E0-A485-D1EAF4FD1ADF}"/>
              </a:ext>
            </a:extLst>
          </p:cNvPr>
          <p:cNvSpPr txBox="1"/>
          <p:nvPr/>
        </p:nvSpPr>
        <p:spPr>
          <a:xfrm>
            <a:off x="112540" y="182836"/>
            <a:ext cx="6666006" cy="584775"/>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smtClean="0">
                <a:solidFill>
                  <a:prstClr val="white"/>
                </a:solidFill>
                <a:ea typeface="Roboto Black" panose="02000000000000000000" pitchFamily="2" charset="0"/>
              </a:rPr>
              <a:t>Supervised</a:t>
            </a:r>
            <a:endParaRPr kumimoji="0" lang="en-US" sz="3200" b="1" i="0" u="none" strike="noStrike" kern="1200" cap="none" spc="0" normalizeH="0" baseline="0" noProof="0" dirty="0">
              <a:ln>
                <a:noFill/>
              </a:ln>
              <a:solidFill>
                <a:prstClr val="white"/>
              </a:solidFill>
              <a:effectLst/>
              <a:uLnTx/>
              <a:uFillTx/>
              <a:ea typeface="Roboto Black" panose="02000000000000000000" pitchFamily="2" charset="0"/>
            </a:endParaRPr>
          </a:p>
        </p:txBody>
      </p:sp>
      <p:sp>
        <p:nvSpPr>
          <p:cNvPr id="27" name="TextBox 26">
            <a:extLst>
              <a:ext uri="{FF2B5EF4-FFF2-40B4-BE49-F238E27FC236}">
                <a16:creationId xmlns:a16="http://schemas.microsoft.com/office/drawing/2014/main" id="{C79D46E4-7DD1-48DE-A4CC-8BF903D6BBB5}"/>
              </a:ext>
            </a:extLst>
          </p:cNvPr>
          <p:cNvSpPr txBox="1"/>
          <p:nvPr/>
        </p:nvSpPr>
        <p:spPr>
          <a:xfrm>
            <a:off x="112539" y="3613011"/>
            <a:ext cx="6757979" cy="584775"/>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prstClr val="white"/>
                </a:solidFill>
                <a:effectLst/>
                <a:uLnTx/>
                <a:uFillTx/>
                <a:ea typeface="Roboto Black" panose="02000000000000000000" pitchFamily="2" charset="0"/>
                <a:cs typeface="+mn-cs"/>
              </a:rPr>
              <a:t>Unsupervised</a:t>
            </a:r>
            <a:endParaRPr kumimoji="0" lang="en-US" sz="3200" b="1" i="0" u="none" strike="noStrike" kern="1200" cap="none" spc="0" normalizeH="0" baseline="0" noProof="0" dirty="0">
              <a:ln>
                <a:noFill/>
              </a:ln>
              <a:solidFill>
                <a:prstClr val="white"/>
              </a:solidFill>
              <a:effectLst/>
              <a:uLnTx/>
              <a:uFillTx/>
              <a:ea typeface="Roboto Black" panose="02000000000000000000" pitchFamily="2" charset="0"/>
              <a:cs typeface="+mn-cs"/>
            </a:endParaRPr>
          </a:p>
        </p:txBody>
      </p:sp>
      <p:sp>
        <p:nvSpPr>
          <p:cNvPr id="28" name="TextBox 27">
            <a:extLst>
              <a:ext uri="{FF2B5EF4-FFF2-40B4-BE49-F238E27FC236}">
                <a16:creationId xmlns:a16="http://schemas.microsoft.com/office/drawing/2014/main" id="{5DC3D91F-1784-4CD3-821C-7D2CB44D23F9}"/>
              </a:ext>
            </a:extLst>
          </p:cNvPr>
          <p:cNvSpPr txBox="1"/>
          <p:nvPr/>
        </p:nvSpPr>
        <p:spPr>
          <a:xfrm>
            <a:off x="7505802" y="234807"/>
            <a:ext cx="4308207" cy="584775"/>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prstClr val="white"/>
                </a:solidFill>
                <a:effectLst/>
                <a:uLnTx/>
                <a:uFillTx/>
                <a:ea typeface="Roboto Black" panose="02000000000000000000" pitchFamily="2" charset="0"/>
                <a:cs typeface="+mn-cs"/>
              </a:rPr>
              <a:t>Reinforcement</a:t>
            </a:r>
            <a:endParaRPr kumimoji="0" lang="en-US" sz="3200" b="1" i="0" u="none" strike="noStrike" kern="1200" cap="none" spc="0" normalizeH="0" baseline="0" noProof="0" dirty="0">
              <a:ln>
                <a:noFill/>
              </a:ln>
              <a:solidFill>
                <a:prstClr val="white"/>
              </a:solidFill>
              <a:effectLst/>
              <a:uLnTx/>
              <a:uFillTx/>
              <a:ea typeface="Roboto Black" panose="02000000000000000000" pitchFamily="2" charset="0"/>
              <a:cs typeface="+mn-cs"/>
            </a:endParaRPr>
          </a:p>
        </p:txBody>
      </p:sp>
      <p:sp>
        <p:nvSpPr>
          <p:cNvPr id="31" name="Rectangle 30">
            <a:extLst>
              <a:ext uri="{FF2B5EF4-FFF2-40B4-BE49-F238E27FC236}">
                <a16:creationId xmlns:a16="http://schemas.microsoft.com/office/drawing/2014/main" id="{73F5746D-3504-4F06-B615-7FC84A9E329A}"/>
              </a:ext>
            </a:extLst>
          </p:cNvPr>
          <p:cNvSpPr/>
          <p:nvPr/>
        </p:nvSpPr>
        <p:spPr>
          <a:xfrm>
            <a:off x="250874" y="4191000"/>
            <a:ext cx="6443004" cy="2337577"/>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While supervised learning requires users to help the machine learn, unsupervised learning doesn't use the same </a:t>
            </a:r>
            <a:r>
              <a:rPr lang="en-US" dirty="0">
                <a:solidFill>
                  <a:schemeClr val="accent2"/>
                </a:solidFill>
              </a:rPr>
              <a:t>labeled training sets and data</a:t>
            </a:r>
            <a:r>
              <a:rPr lang="en-US" dirty="0"/>
              <a:t>. Instead, the machine looks for less obvious </a:t>
            </a:r>
            <a:r>
              <a:rPr lang="en-US" dirty="0">
                <a:solidFill>
                  <a:schemeClr val="accent2"/>
                </a:solidFill>
              </a:rPr>
              <a:t>patterns</a:t>
            </a:r>
            <a:r>
              <a:rPr lang="en-US" dirty="0"/>
              <a:t> in the data.</a:t>
            </a:r>
            <a:endParaRPr lang="en-US" sz="2000" b="0" i="0" dirty="0">
              <a:solidFill>
                <a:schemeClr val="bg1"/>
              </a:solidFill>
              <a:effectLst/>
              <a:latin typeface="Roboto Black" panose="02000000000000000000"/>
            </a:endParaRPr>
          </a:p>
        </p:txBody>
      </p:sp>
      <p:sp>
        <p:nvSpPr>
          <p:cNvPr id="33" name="Rectangle 32">
            <a:extLst>
              <a:ext uri="{FF2B5EF4-FFF2-40B4-BE49-F238E27FC236}">
                <a16:creationId xmlns:a16="http://schemas.microsoft.com/office/drawing/2014/main" id="{C9953D4F-EA8B-42F9-A3F9-962B34A74A4F}"/>
              </a:ext>
            </a:extLst>
          </p:cNvPr>
          <p:cNvSpPr/>
          <p:nvPr/>
        </p:nvSpPr>
        <p:spPr>
          <a:xfrm>
            <a:off x="7937443" y="966735"/>
            <a:ext cx="3329605" cy="2862322"/>
          </a:xfrm>
          <a:prstGeom prst="rect">
            <a:avLst/>
          </a:prstGeom>
        </p:spPr>
        <p:txBody>
          <a:bodyPr wrap="square">
            <a:spAutoFit/>
          </a:bodyPr>
          <a:lstStyle/>
          <a:p>
            <a:pPr lvl="0" algn="ctr" eaLnBrk="0" fontAlgn="base" hangingPunct="0">
              <a:spcBef>
                <a:spcPct val="0"/>
              </a:spcBef>
              <a:spcAft>
                <a:spcPct val="0"/>
              </a:spcAft>
            </a:pPr>
            <a:r>
              <a:rPr lang="en-US" dirty="0">
                <a:solidFill>
                  <a:schemeClr val="bg1"/>
                </a:solidFill>
              </a:rPr>
              <a:t>Reinforcement learning is the closest machine learning type to how humans learn. The algorithm or </a:t>
            </a:r>
            <a:r>
              <a:rPr lang="en-US" dirty="0">
                <a:solidFill>
                  <a:schemeClr val="accent2"/>
                </a:solidFill>
              </a:rPr>
              <a:t>agent</a:t>
            </a:r>
            <a:r>
              <a:rPr lang="en-US" dirty="0">
                <a:solidFill>
                  <a:schemeClr val="bg1"/>
                </a:solidFill>
              </a:rPr>
              <a:t> used learns by interacting with its environment and getting a </a:t>
            </a:r>
            <a:r>
              <a:rPr lang="en-US" dirty="0">
                <a:solidFill>
                  <a:schemeClr val="accent2"/>
                </a:solidFill>
              </a:rPr>
              <a:t>positive</a:t>
            </a:r>
            <a:r>
              <a:rPr lang="en-US" dirty="0">
                <a:solidFill>
                  <a:schemeClr val="bg1"/>
                </a:solidFill>
              </a:rPr>
              <a:t> or </a:t>
            </a:r>
            <a:r>
              <a:rPr lang="en-US" dirty="0">
                <a:solidFill>
                  <a:schemeClr val="accent2"/>
                </a:solidFill>
              </a:rPr>
              <a:t>negative</a:t>
            </a:r>
            <a:r>
              <a:rPr lang="en-US" dirty="0">
                <a:solidFill>
                  <a:schemeClr val="bg1"/>
                </a:solidFill>
              </a:rPr>
              <a:t> </a:t>
            </a:r>
            <a:r>
              <a:rPr lang="en-US" dirty="0">
                <a:solidFill>
                  <a:schemeClr val="accent2"/>
                </a:solidFill>
              </a:rPr>
              <a:t>reward</a:t>
            </a:r>
            <a:r>
              <a:rPr lang="en-US" dirty="0">
                <a:solidFill>
                  <a:schemeClr val="bg1"/>
                </a:solidFill>
              </a:rPr>
              <a:t>. Common algorithms include temporal difference, deep adversarial networks, and Q-learning.</a:t>
            </a:r>
            <a:endParaRPr kumimoji="0" lang="en-US" altLang="en-US" sz="11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4314741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43DF7BD-CABD-41D7-8CAA-537FDFA49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4" y="0"/>
            <a:ext cx="12192000" cy="6858000"/>
          </a:xfrm>
          <a:prstGeom prst="rect">
            <a:avLst/>
          </a:prstGeom>
        </p:spPr>
      </p:pic>
      <p:sp>
        <p:nvSpPr>
          <p:cNvPr id="11" name="Rectangle 10">
            <a:extLst>
              <a:ext uri="{FF2B5EF4-FFF2-40B4-BE49-F238E27FC236}">
                <a16:creationId xmlns:a16="http://schemas.microsoft.com/office/drawing/2014/main" id="{03163DC1-B44E-4464-B4F0-3AABBE5862D7}"/>
              </a:ext>
            </a:extLst>
          </p:cNvPr>
          <p:cNvSpPr/>
          <p:nvPr/>
        </p:nvSpPr>
        <p:spPr>
          <a:xfrm>
            <a:off x="0" y="0"/>
            <a:ext cx="12181806"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56BDC77-AA2C-4595-95F1-79EF3D6398E7}"/>
              </a:ext>
            </a:extLst>
          </p:cNvPr>
          <p:cNvSpPr txBox="1"/>
          <p:nvPr/>
        </p:nvSpPr>
        <p:spPr>
          <a:xfrm>
            <a:off x="7668117" y="5528606"/>
            <a:ext cx="4243755" cy="707886"/>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prstClr val="white"/>
                </a:solidFill>
                <a:effectLst/>
                <a:uLnTx/>
                <a:uFillTx/>
                <a:ea typeface="Roboto Black" panose="02000000000000000000" pitchFamily="2" charset="0"/>
                <a:cs typeface="+mn-cs"/>
              </a:rPr>
              <a:t>Distinction</a:t>
            </a:r>
            <a:endParaRPr kumimoji="0" lang="en-US" sz="4000" b="1" i="0" u="none" strike="noStrike" kern="1200" cap="none" spc="0" normalizeH="0" baseline="0" noProof="0" dirty="0">
              <a:ln>
                <a:noFill/>
              </a:ln>
              <a:solidFill>
                <a:prstClr val="white"/>
              </a:solidFill>
              <a:effectLst/>
              <a:uLnTx/>
              <a:uFillTx/>
              <a:ea typeface="Roboto Black" panose="02000000000000000000" pitchFamily="2" charset="0"/>
              <a:cs typeface="+mn-cs"/>
            </a:endParaRPr>
          </a:p>
        </p:txBody>
      </p:sp>
      <p:cxnSp>
        <p:nvCxnSpPr>
          <p:cNvPr id="13" name="Straight Connector 12">
            <a:extLst>
              <a:ext uri="{FF2B5EF4-FFF2-40B4-BE49-F238E27FC236}">
                <a16:creationId xmlns:a16="http://schemas.microsoft.com/office/drawing/2014/main" id="{041C1112-A0A7-447C-9911-68520B7053BB}"/>
              </a:ext>
            </a:extLst>
          </p:cNvPr>
          <p:cNvCxnSpPr>
            <a:cxnSpLocks/>
          </p:cNvCxnSpPr>
          <p:nvPr/>
        </p:nvCxnSpPr>
        <p:spPr>
          <a:xfrm>
            <a:off x="7991673" y="6264628"/>
            <a:ext cx="3726715" cy="0"/>
          </a:xfrm>
          <a:prstGeom prst="line">
            <a:avLst/>
          </a:prstGeom>
          <a:ln w="25400">
            <a:solidFill>
              <a:srgbClr val="0070C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39C9437-8E0E-4F2C-A983-3F918E935090}"/>
              </a:ext>
            </a:extLst>
          </p:cNvPr>
          <p:cNvSpPr/>
          <p:nvPr/>
        </p:nvSpPr>
        <p:spPr>
          <a:xfrm>
            <a:off x="280128" y="253219"/>
            <a:ext cx="11631744" cy="4653880"/>
          </a:xfrm>
          <a:prstGeom prst="rect">
            <a:avLst/>
          </a:prstGeom>
          <a:solidFill>
            <a:schemeClr val="bg2">
              <a:lumMod val="25000"/>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6DAC320B-A6FC-468F-BA84-6D1B1EFE5DA4}"/>
              </a:ext>
            </a:extLst>
          </p:cNvPr>
          <p:cNvSpPr/>
          <p:nvPr/>
        </p:nvSpPr>
        <p:spPr>
          <a:xfrm>
            <a:off x="-168812" y="5162843"/>
            <a:ext cx="7686873" cy="1209800"/>
          </a:xfrm>
          <a:prstGeom prst="round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972ECB2-662F-4DE1-AB37-A5198AD5CB15}"/>
              </a:ext>
            </a:extLst>
          </p:cNvPr>
          <p:cNvSpPr txBox="1"/>
          <p:nvPr/>
        </p:nvSpPr>
        <p:spPr>
          <a:xfrm>
            <a:off x="-346394" y="5444206"/>
            <a:ext cx="8041420" cy="646331"/>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smtClean="0">
                <a:ln>
                  <a:noFill/>
                </a:ln>
                <a:solidFill>
                  <a:prstClr val="white"/>
                </a:solidFill>
                <a:effectLst/>
                <a:uLnTx/>
                <a:uFillTx/>
                <a:ea typeface="Roboto Black" panose="02000000000000000000" pitchFamily="2" charset="0"/>
              </a:rPr>
              <a:t>Difference between AI</a:t>
            </a:r>
            <a:r>
              <a:rPr kumimoji="0" lang="en-US" sz="3600" b="1" i="0" u="none" strike="noStrike" kern="1200" cap="none" spc="0" normalizeH="0" noProof="0" dirty="0" smtClean="0">
                <a:ln>
                  <a:noFill/>
                </a:ln>
                <a:solidFill>
                  <a:prstClr val="white"/>
                </a:solidFill>
                <a:effectLst/>
                <a:uLnTx/>
                <a:uFillTx/>
                <a:ea typeface="Roboto Black" panose="02000000000000000000" pitchFamily="2" charset="0"/>
              </a:rPr>
              <a:t> and ML</a:t>
            </a:r>
            <a:endParaRPr kumimoji="0" lang="en-US" sz="3600" b="1" i="0" u="none" strike="noStrike" kern="1200" cap="none" spc="0" normalizeH="0" baseline="0" noProof="0" dirty="0">
              <a:ln>
                <a:noFill/>
              </a:ln>
              <a:solidFill>
                <a:prstClr val="white"/>
              </a:solidFill>
              <a:effectLst/>
              <a:uLnTx/>
              <a:uFillTx/>
              <a:ea typeface="Roboto Black" panose="02000000000000000000" pitchFamily="2" charset="0"/>
            </a:endParaRPr>
          </a:p>
        </p:txBody>
      </p:sp>
      <p:sp>
        <p:nvSpPr>
          <p:cNvPr id="17" name="TextBox 16">
            <a:extLst>
              <a:ext uri="{FF2B5EF4-FFF2-40B4-BE49-F238E27FC236}">
                <a16:creationId xmlns:a16="http://schemas.microsoft.com/office/drawing/2014/main" id="{D550FE4D-CA0D-411C-98A4-BAC9B9F043E4}"/>
              </a:ext>
            </a:extLst>
          </p:cNvPr>
          <p:cNvSpPr txBox="1"/>
          <p:nvPr/>
        </p:nvSpPr>
        <p:spPr>
          <a:xfrm>
            <a:off x="1204940" y="1148998"/>
            <a:ext cx="4283665" cy="2862322"/>
          </a:xfrm>
          <a:prstGeom prst="rect">
            <a:avLst/>
          </a:prstGeom>
          <a:noFill/>
        </p:spPr>
        <p:txBody>
          <a:bodyPr wrap="square" rtlCol="0">
            <a:spAutoFit/>
          </a:bodyPr>
          <a:lstStyle/>
          <a:p>
            <a:pPr algn="ctr"/>
            <a:r>
              <a:rPr lang="en-US" dirty="0">
                <a:solidFill>
                  <a:schemeClr val="bg1"/>
                </a:solidFill>
              </a:rPr>
              <a:t>AI solves tasks that require human intelligence while ML is a subset of artificial intelligence that solves specific tasks by learning from data and making predictions. This means that all machine learning is AI, but not all AI is machine learning</a:t>
            </a:r>
            <a:r>
              <a:rPr lang="en-US" dirty="0" smtClean="0">
                <a:solidFill>
                  <a:schemeClr val="bg1"/>
                </a:solidFill>
              </a:rPr>
              <a:t>.</a:t>
            </a:r>
          </a:p>
          <a:p>
            <a:pPr algn="ctr"/>
            <a:r>
              <a:rPr lang="en-US" dirty="0" smtClean="0">
                <a:solidFill>
                  <a:schemeClr val="bg1"/>
                </a:solidFill>
              </a:rPr>
              <a:t>Machine learning is just a way of finding pattern between input and output by AI is mimicking the human interaction for solving a problem</a:t>
            </a:r>
            <a:endParaRPr lang="en-US" dirty="0">
              <a:solidFill>
                <a:schemeClr val="bg1"/>
              </a:solidFill>
            </a:endParaRPr>
          </a:p>
        </p:txBody>
      </p:sp>
      <p:pic>
        <p:nvPicPr>
          <p:cNvPr id="21" name="Picture 20">
            <a:extLst>
              <a:ext uri="{FF2B5EF4-FFF2-40B4-BE49-F238E27FC236}">
                <a16:creationId xmlns:a16="http://schemas.microsoft.com/office/drawing/2014/main" id="{F5F95487-65DD-45CC-88D6-1C166B2AA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663462"/>
            <a:ext cx="4183209" cy="3749171"/>
          </a:xfrm>
          <a:prstGeom prst="rect">
            <a:avLst/>
          </a:prstGeom>
        </p:spPr>
      </p:pic>
    </p:spTree>
    <p:extLst>
      <p:ext uri="{BB962C8B-B14F-4D97-AF65-F5344CB8AC3E}">
        <p14:creationId xmlns:p14="http://schemas.microsoft.com/office/powerpoint/2010/main" val="1402553281"/>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BAB7143-FE6E-4121-8E59-ABC0A71E8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6689" cy="6858000"/>
          </a:xfrm>
          <a:prstGeom prst="rect">
            <a:avLst/>
          </a:prstGeom>
        </p:spPr>
      </p:pic>
      <p:sp>
        <p:nvSpPr>
          <p:cNvPr id="4" name="Freeform: Shape 3">
            <a:extLst>
              <a:ext uri="{FF2B5EF4-FFF2-40B4-BE49-F238E27FC236}">
                <a16:creationId xmlns:a16="http://schemas.microsoft.com/office/drawing/2014/main" id="{468725E4-4ED1-47FD-BA8C-0828EB9B1CFE}"/>
              </a:ext>
            </a:extLst>
          </p:cNvPr>
          <p:cNvSpPr/>
          <p:nvPr/>
        </p:nvSpPr>
        <p:spPr>
          <a:xfrm>
            <a:off x="-14068" y="-14068"/>
            <a:ext cx="8229600" cy="7033846"/>
          </a:xfrm>
          <a:custGeom>
            <a:avLst/>
            <a:gdLst>
              <a:gd name="connsiteX0" fmla="*/ 0 w 8229600"/>
              <a:gd name="connsiteY0" fmla="*/ 6865034 h 7033846"/>
              <a:gd name="connsiteX1" fmla="*/ 0 w 8229600"/>
              <a:gd name="connsiteY1" fmla="*/ 7033846 h 7033846"/>
              <a:gd name="connsiteX2" fmla="*/ 14068 w 8229600"/>
              <a:gd name="connsiteY2" fmla="*/ 14068 h 7033846"/>
              <a:gd name="connsiteX3" fmla="*/ 8229600 w 8229600"/>
              <a:gd name="connsiteY3" fmla="*/ 0 h 7033846"/>
              <a:gd name="connsiteX4" fmla="*/ 1406770 w 8229600"/>
              <a:gd name="connsiteY4" fmla="*/ 6893170 h 7033846"/>
              <a:gd name="connsiteX5" fmla="*/ 0 w 8229600"/>
              <a:gd name="connsiteY5" fmla="*/ 6865034 h 70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9600" h="7033846">
                <a:moveTo>
                  <a:pt x="0" y="6865034"/>
                </a:moveTo>
                <a:lnTo>
                  <a:pt x="0" y="7033846"/>
                </a:lnTo>
                <a:cubicBezTo>
                  <a:pt x="4689" y="4693920"/>
                  <a:pt x="9379" y="2353994"/>
                  <a:pt x="14068" y="14068"/>
                </a:cubicBezTo>
                <a:lnTo>
                  <a:pt x="8229600" y="0"/>
                </a:lnTo>
                <a:lnTo>
                  <a:pt x="1406770" y="6893170"/>
                </a:lnTo>
                <a:lnTo>
                  <a:pt x="0" y="6865034"/>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A2896367-B539-4407-AB3A-F9FFC33CD614}"/>
              </a:ext>
            </a:extLst>
          </p:cNvPr>
          <p:cNvSpPr/>
          <p:nvPr/>
        </p:nvSpPr>
        <p:spPr>
          <a:xfrm>
            <a:off x="1420837" y="0"/>
            <a:ext cx="10789920" cy="6865034"/>
          </a:xfrm>
          <a:custGeom>
            <a:avLst/>
            <a:gdLst>
              <a:gd name="connsiteX0" fmla="*/ 0 w 10775852"/>
              <a:gd name="connsiteY0" fmla="*/ 6879102 h 6879102"/>
              <a:gd name="connsiteX1" fmla="*/ 6780628 w 10775852"/>
              <a:gd name="connsiteY1" fmla="*/ 14068 h 6879102"/>
              <a:gd name="connsiteX2" fmla="*/ 10775852 w 10775852"/>
              <a:gd name="connsiteY2" fmla="*/ 0 h 6879102"/>
              <a:gd name="connsiteX3" fmla="*/ 10761785 w 10775852"/>
              <a:gd name="connsiteY3" fmla="*/ 3151163 h 6879102"/>
              <a:gd name="connsiteX4" fmla="*/ 3573194 w 10775852"/>
              <a:gd name="connsiteY4" fmla="*/ 6879102 h 6879102"/>
              <a:gd name="connsiteX5" fmla="*/ 0 w 10775852"/>
              <a:gd name="connsiteY5" fmla="*/ 6879102 h 687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75852" h="6879102">
                <a:moveTo>
                  <a:pt x="0" y="6879102"/>
                </a:moveTo>
                <a:lnTo>
                  <a:pt x="6780628" y="14068"/>
                </a:lnTo>
                <a:lnTo>
                  <a:pt x="10775852" y="0"/>
                </a:lnTo>
                <a:lnTo>
                  <a:pt x="10761785" y="3151163"/>
                </a:lnTo>
                <a:lnTo>
                  <a:pt x="3573194" y="6879102"/>
                </a:lnTo>
                <a:lnTo>
                  <a:pt x="0" y="6879102"/>
                </a:lnTo>
                <a:close/>
              </a:path>
            </a:pathLst>
          </a:custGeom>
          <a:solidFill>
            <a:srgbClr val="0070C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AD85DE3A-42AD-450F-96C1-3EFE1B1EB74A}"/>
              </a:ext>
            </a:extLst>
          </p:cNvPr>
          <p:cNvSpPr/>
          <p:nvPr/>
        </p:nvSpPr>
        <p:spPr>
          <a:xfrm>
            <a:off x="4994031" y="3123028"/>
            <a:ext cx="7202658" cy="3742006"/>
          </a:xfrm>
          <a:custGeom>
            <a:avLst/>
            <a:gdLst>
              <a:gd name="connsiteX0" fmla="*/ 7202658 w 7202658"/>
              <a:gd name="connsiteY0" fmla="*/ 0 h 3742006"/>
              <a:gd name="connsiteX1" fmla="*/ 7202658 w 7202658"/>
              <a:gd name="connsiteY1" fmla="*/ 3727938 h 3742006"/>
              <a:gd name="connsiteX2" fmla="*/ 14067 w 7202658"/>
              <a:gd name="connsiteY2" fmla="*/ 3742006 h 3742006"/>
              <a:gd name="connsiteX3" fmla="*/ 0 w 7202658"/>
              <a:gd name="connsiteY3" fmla="*/ 3742006 h 3742006"/>
              <a:gd name="connsiteX4" fmla="*/ 7202658 w 7202658"/>
              <a:gd name="connsiteY4" fmla="*/ 0 h 374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2658" h="3742006">
                <a:moveTo>
                  <a:pt x="7202658" y="0"/>
                </a:moveTo>
                <a:lnTo>
                  <a:pt x="7202658" y="3727938"/>
                </a:lnTo>
                <a:lnTo>
                  <a:pt x="14067" y="3742006"/>
                </a:lnTo>
                <a:lnTo>
                  <a:pt x="0" y="3742006"/>
                </a:lnTo>
                <a:lnTo>
                  <a:pt x="7202658" y="0"/>
                </a:ln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313F2AC-97A9-4A29-803E-35E1A60862A6}"/>
              </a:ext>
            </a:extLst>
          </p:cNvPr>
          <p:cNvSpPr txBox="1"/>
          <p:nvPr/>
        </p:nvSpPr>
        <p:spPr>
          <a:xfrm>
            <a:off x="76200" y="497064"/>
            <a:ext cx="6324600"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solidFill>
                  <a:schemeClr val="bg1"/>
                </a:solidFill>
                <a:ea typeface="Roboto Black" panose="02000000000000000000" pitchFamily="2" charset="0"/>
              </a:rPr>
              <a:t>Linear Regression (We will cover this here)</a:t>
            </a:r>
          </a:p>
          <a:p>
            <a:pPr marL="342900" indent="-342900">
              <a:buFont typeface="Arial" panose="020B0604020202020204" pitchFamily="34" charset="0"/>
              <a:buChar char="•"/>
            </a:pPr>
            <a:r>
              <a:rPr lang="en-US" sz="2400" dirty="0" smtClean="0">
                <a:solidFill>
                  <a:schemeClr val="bg1"/>
                </a:solidFill>
                <a:ea typeface="Roboto Black" panose="02000000000000000000" pitchFamily="2" charset="0"/>
              </a:rPr>
              <a:t>Logistic Regression</a:t>
            </a:r>
          </a:p>
          <a:p>
            <a:pPr marL="342900" indent="-342900">
              <a:buFont typeface="Arial" panose="020B0604020202020204" pitchFamily="34" charset="0"/>
              <a:buChar char="•"/>
            </a:pPr>
            <a:r>
              <a:rPr lang="en-US" sz="2400" dirty="0" smtClean="0">
                <a:solidFill>
                  <a:schemeClr val="bg1"/>
                </a:solidFill>
                <a:ea typeface="Roboto Black" panose="02000000000000000000" pitchFamily="2" charset="0"/>
              </a:rPr>
              <a:t>Support Vector machine</a:t>
            </a:r>
          </a:p>
          <a:p>
            <a:pPr marL="342900" indent="-342900">
              <a:buFont typeface="Arial" panose="020B0604020202020204" pitchFamily="34" charset="0"/>
              <a:buChar char="•"/>
            </a:pPr>
            <a:r>
              <a:rPr lang="en-US" sz="2400" dirty="0" smtClean="0">
                <a:solidFill>
                  <a:schemeClr val="bg1"/>
                </a:solidFill>
                <a:ea typeface="Roboto Black" panose="02000000000000000000" pitchFamily="2" charset="0"/>
              </a:rPr>
              <a:t>KNN</a:t>
            </a:r>
          </a:p>
          <a:p>
            <a:pPr marL="342900" indent="-342900">
              <a:buFont typeface="Arial" panose="020B0604020202020204" pitchFamily="34" charset="0"/>
              <a:buChar char="•"/>
            </a:pPr>
            <a:r>
              <a:rPr lang="en-US" sz="2400" dirty="0" smtClean="0">
                <a:solidFill>
                  <a:schemeClr val="bg1"/>
                </a:solidFill>
                <a:ea typeface="Roboto Black" panose="02000000000000000000" pitchFamily="2" charset="0"/>
              </a:rPr>
              <a:t>Decision Tree</a:t>
            </a:r>
            <a:endParaRPr lang="en-US" sz="2400" dirty="0">
              <a:solidFill>
                <a:schemeClr val="bg1"/>
              </a:solidFill>
              <a:ea typeface="Roboto Black" panose="02000000000000000000" pitchFamily="2" charset="0"/>
            </a:endParaRPr>
          </a:p>
        </p:txBody>
      </p:sp>
      <p:cxnSp>
        <p:nvCxnSpPr>
          <p:cNvPr id="8" name="Straight Connector 7">
            <a:extLst>
              <a:ext uri="{FF2B5EF4-FFF2-40B4-BE49-F238E27FC236}">
                <a16:creationId xmlns:a16="http://schemas.microsoft.com/office/drawing/2014/main" id="{13EF8935-875F-4FFE-9BDC-D6D4276AB8D9}"/>
              </a:ext>
            </a:extLst>
          </p:cNvPr>
          <p:cNvCxnSpPr>
            <a:cxnSpLocks/>
          </p:cNvCxnSpPr>
          <p:nvPr/>
        </p:nvCxnSpPr>
        <p:spPr>
          <a:xfrm>
            <a:off x="457200" y="381000"/>
            <a:ext cx="2928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EC4E48B-908C-4DFB-ADD9-9697FDF8DCC8}"/>
              </a:ext>
            </a:extLst>
          </p:cNvPr>
          <p:cNvCxnSpPr>
            <a:cxnSpLocks/>
          </p:cNvCxnSpPr>
          <p:nvPr/>
        </p:nvCxnSpPr>
        <p:spPr>
          <a:xfrm>
            <a:off x="410002" y="2590800"/>
            <a:ext cx="292873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44CCF3E-6D14-4807-8282-8BA122873AB8}"/>
              </a:ext>
            </a:extLst>
          </p:cNvPr>
          <p:cNvSpPr txBox="1"/>
          <p:nvPr/>
        </p:nvSpPr>
        <p:spPr>
          <a:xfrm>
            <a:off x="7772400" y="5671257"/>
            <a:ext cx="4243755" cy="523220"/>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smtClean="0">
                <a:solidFill>
                  <a:prstClr val="white"/>
                </a:solidFill>
                <a:ea typeface="Roboto Black" panose="02000000000000000000" pitchFamily="2" charset="0"/>
              </a:rPr>
              <a:t>Supervised ML algorithms</a:t>
            </a:r>
            <a:endParaRPr kumimoji="0" lang="en-US" sz="2800" b="1" i="0" u="none" strike="noStrike" kern="1200" cap="none" spc="0" normalizeH="0" baseline="0" noProof="0" dirty="0">
              <a:ln>
                <a:noFill/>
              </a:ln>
              <a:solidFill>
                <a:prstClr val="white"/>
              </a:solidFill>
              <a:effectLst/>
              <a:uLnTx/>
              <a:uFillTx/>
              <a:ea typeface="Roboto Black" panose="02000000000000000000" pitchFamily="2" charset="0"/>
            </a:endParaRPr>
          </a:p>
        </p:txBody>
      </p:sp>
      <p:cxnSp>
        <p:nvCxnSpPr>
          <p:cNvPr id="17" name="Straight Connector 16">
            <a:extLst>
              <a:ext uri="{FF2B5EF4-FFF2-40B4-BE49-F238E27FC236}">
                <a16:creationId xmlns:a16="http://schemas.microsoft.com/office/drawing/2014/main" id="{57F5D39B-1BEF-467D-99A1-0DB46E92770C}"/>
              </a:ext>
            </a:extLst>
          </p:cNvPr>
          <p:cNvCxnSpPr>
            <a:cxnSpLocks/>
          </p:cNvCxnSpPr>
          <p:nvPr/>
        </p:nvCxnSpPr>
        <p:spPr>
          <a:xfrm>
            <a:off x="7991673" y="6264628"/>
            <a:ext cx="3726715" cy="0"/>
          </a:xfrm>
          <a:prstGeom prst="line">
            <a:avLst/>
          </a:prstGeom>
          <a:ln w="25400">
            <a:solidFill>
              <a:srgbClr val="0070C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03686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43DF7BD-CABD-41D7-8CAA-537FDFA49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4" y="0"/>
            <a:ext cx="12192000" cy="6858000"/>
          </a:xfrm>
          <a:prstGeom prst="rect">
            <a:avLst/>
          </a:prstGeom>
        </p:spPr>
      </p:pic>
      <p:sp>
        <p:nvSpPr>
          <p:cNvPr id="11" name="Rectangle 10">
            <a:extLst>
              <a:ext uri="{FF2B5EF4-FFF2-40B4-BE49-F238E27FC236}">
                <a16:creationId xmlns:a16="http://schemas.microsoft.com/office/drawing/2014/main" id="{03163DC1-B44E-4464-B4F0-3AABBE5862D7}"/>
              </a:ext>
            </a:extLst>
          </p:cNvPr>
          <p:cNvSpPr/>
          <p:nvPr/>
        </p:nvSpPr>
        <p:spPr>
          <a:xfrm>
            <a:off x="0" y="0"/>
            <a:ext cx="12181806"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56BDC77-AA2C-4595-95F1-79EF3D6398E7}"/>
              </a:ext>
            </a:extLst>
          </p:cNvPr>
          <p:cNvSpPr txBox="1"/>
          <p:nvPr/>
        </p:nvSpPr>
        <p:spPr>
          <a:xfrm>
            <a:off x="7668117" y="5528606"/>
            <a:ext cx="4243755" cy="707886"/>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prstClr val="white"/>
                </a:solidFill>
                <a:effectLst/>
                <a:uLnTx/>
                <a:uFillTx/>
                <a:ea typeface="Roboto Black" panose="02000000000000000000" pitchFamily="2" charset="0"/>
                <a:cs typeface="+mn-cs"/>
              </a:rPr>
              <a:t>Introduction</a:t>
            </a:r>
            <a:endParaRPr kumimoji="0" lang="en-US" sz="4000" b="1" i="0" u="none" strike="noStrike" kern="1200" cap="none" spc="0" normalizeH="0" baseline="0" noProof="0" dirty="0">
              <a:ln>
                <a:noFill/>
              </a:ln>
              <a:solidFill>
                <a:prstClr val="white"/>
              </a:solidFill>
              <a:effectLst/>
              <a:uLnTx/>
              <a:uFillTx/>
              <a:ea typeface="Roboto Black" panose="02000000000000000000" pitchFamily="2" charset="0"/>
              <a:cs typeface="+mn-cs"/>
            </a:endParaRPr>
          </a:p>
        </p:txBody>
      </p:sp>
      <p:cxnSp>
        <p:nvCxnSpPr>
          <p:cNvPr id="13" name="Straight Connector 12">
            <a:extLst>
              <a:ext uri="{FF2B5EF4-FFF2-40B4-BE49-F238E27FC236}">
                <a16:creationId xmlns:a16="http://schemas.microsoft.com/office/drawing/2014/main" id="{041C1112-A0A7-447C-9911-68520B7053BB}"/>
              </a:ext>
            </a:extLst>
          </p:cNvPr>
          <p:cNvCxnSpPr>
            <a:cxnSpLocks/>
          </p:cNvCxnSpPr>
          <p:nvPr/>
        </p:nvCxnSpPr>
        <p:spPr>
          <a:xfrm>
            <a:off x="7991673" y="6264628"/>
            <a:ext cx="3726715" cy="0"/>
          </a:xfrm>
          <a:prstGeom prst="line">
            <a:avLst/>
          </a:prstGeom>
          <a:ln w="25400">
            <a:solidFill>
              <a:srgbClr val="0070C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39C9437-8E0E-4F2C-A983-3F918E935090}"/>
              </a:ext>
            </a:extLst>
          </p:cNvPr>
          <p:cNvSpPr/>
          <p:nvPr/>
        </p:nvSpPr>
        <p:spPr>
          <a:xfrm>
            <a:off x="280128" y="253219"/>
            <a:ext cx="11631744" cy="4653880"/>
          </a:xfrm>
          <a:prstGeom prst="rect">
            <a:avLst/>
          </a:prstGeom>
          <a:solidFill>
            <a:schemeClr val="bg2">
              <a:lumMod val="25000"/>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6DAC320B-A6FC-468F-BA84-6D1B1EFE5DA4}"/>
              </a:ext>
            </a:extLst>
          </p:cNvPr>
          <p:cNvSpPr/>
          <p:nvPr/>
        </p:nvSpPr>
        <p:spPr>
          <a:xfrm>
            <a:off x="-168812" y="5162843"/>
            <a:ext cx="7686873" cy="1209800"/>
          </a:xfrm>
          <a:prstGeom prst="round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972ECB2-662F-4DE1-AB37-A5198AD5CB15}"/>
              </a:ext>
            </a:extLst>
          </p:cNvPr>
          <p:cNvSpPr txBox="1"/>
          <p:nvPr/>
        </p:nvSpPr>
        <p:spPr>
          <a:xfrm>
            <a:off x="-346394" y="5444206"/>
            <a:ext cx="8041420" cy="646331"/>
          </a:xfrm>
          <a:prstGeom prst="rect">
            <a:avLst/>
          </a:prstGeom>
          <a:no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smtClean="0">
                <a:ln>
                  <a:noFill/>
                </a:ln>
                <a:solidFill>
                  <a:prstClr val="white"/>
                </a:solidFill>
                <a:effectLst/>
                <a:uLnTx/>
                <a:uFillTx/>
                <a:ea typeface="Roboto Black" panose="02000000000000000000" pitchFamily="2" charset="0"/>
              </a:rPr>
              <a:t>What is Linear Regression</a:t>
            </a:r>
            <a:endParaRPr kumimoji="0" lang="en-US" sz="3600" b="1" i="0" u="none" strike="noStrike" kern="1200" cap="none" spc="0" normalizeH="0" baseline="0" noProof="0" dirty="0">
              <a:ln>
                <a:noFill/>
              </a:ln>
              <a:solidFill>
                <a:prstClr val="white"/>
              </a:solidFill>
              <a:effectLst/>
              <a:uLnTx/>
              <a:uFillTx/>
              <a:ea typeface="Roboto Black" panose="02000000000000000000" pitchFamily="2" charset="0"/>
            </a:endParaRPr>
          </a:p>
        </p:txBody>
      </p:sp>
      <p:sp>
        <p:nvSpPr>
          <p:cNvPr id="17" name="TextBox 16">
            <a:extLst>
              <a:ext uri="{FF2B5EF4-FFF2-40B4-BE49-F238E27FC236}">
                <a16:creationId xmlns:a16="http://schemas.microsoft.com/office/drawing/2014/main" id="{D550FE4D-CA0D-411C-98A4-BAC9B9F043E4}"/>
              </a:ext>
            </a:extLst>
          </p:cNvPr>
          <p:cNvSpPr txBox="1"/>
          <p:nvPr/>
        </p:nvSpPr>
        <p:spPr>
          <a:xfrm>
            <a:off x="1204940" y="1148998"/>
            <a:ext cx="4283665" cy="2308324"/>
          </a:xfrm>
          <a:prstGeom prst="rect">
            <a:avLst/>
          </a:prstGeom>
          <a:noFill/>
        </p:spPr>
        <p:txBody>
          <a:bodyPr wrap="square" rtlCol="0">
            <a:spAutoFit/>
          </a:bodyPr>
          <a:lstStyle/>
          <a:p>
            <a:pPr algn="ctr"/>
            <a:r>
              <a:rPr lang="en-US" dirty="0">
                <a:solidFill>
                  <a:schemeClr val="bg1"/>
                </a:solidFill>
              </a:rPr>
              <a:t>Linear regression attempts to model the relationship between two variables by fitting a linear equation (= a straight line) to the observed data. One variable is considered to be an explanatory variable (e.g. your income), and the other is considered to be a dependent variable (e.g. your expenses).</a:t>
            </a:r>
            <a:endParaRPr lang="en-US" dirty="0">
              <a:solidFill>
                <a:schemeClr val="bg1"/>
              </a:solidFill>
            </a:endParaRPr>
          </a:p>
        </p:txBody>
      </p:sp>
      <p:pic>
        <p:nvPicPr>
          <p:cNvPr id="21" name="Picture 20">
            <a:extLst>
              <a:ext uri="{FF2B5EF4-FFF2-40B4-BE49-F238E27FC236}">
                <a16:creationId xmlns:a16="http://schemas.microsoft.com/office/drawing/2014/main" id="{F5F95487-65DD-45CC-88D6-1C166B2AA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1227309"/>
            <a:ext cx="4183209" cy="2621477"/>
          </a:xfrm>
          <a:prstGeom prst="rect">
            <a:avLst/>
          </a:prstGeom>
        </p:spPr>
      </p:pic>
    </p:spTree>
    <p:extLst>
      <p:ext uri="{BB962C8B-B14F-4D97-AF65-F5344CB8AC3E}">
        <p14:creationId xmlns:p14="http://schemas.microsoft.com/office/powerpoint/2010/main" val="1245027822"/>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TotalTime>
  <Words>1453</Words>
  <Application>Microsoft Office PowerPoint</Application>
  <PresentationFormat>Widescreen</PresentationFormat>
  <Paragraphs>95</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Cambria Math</vt:lpstr>
      <vt:lpstr>Roboto Black</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Valikhanlou Salmani</cp:lastModifiedBy>
  <cp:revision>92</cp:revision>
  <dcterms:created xsi:type="dcterms:W3CDTF">2020-05-01T11:53:45Z</dcterms:created>
  <dcterms:modified xsi:type="dcterms:W3CDTF">2022-11-05T16:38:22Z</dcterms:modified>
</cp:coreProperties>
</file>